
<file path=[Content_Types].xml><?xml version="1.0" encoding="utf-8"?>
<Types xmlns="http://schemas.openxmlformats.org/package/2006/content-types">
  <Default Extension="emf" ContentType="image/x-emf"/>
  <Default Extension="gif" ContentType="image/gif"/>
  <Default Extension="jpeg" ContentType="image/jpeg"/>
  <Default Extension="jpg" ContentType="image/jpeg"/>
  <Default Extension="png" ContentType="image/png"/>
  <Default Extension="rels" ContentType="application/vnd.openxmlformats-package.relationships+xml"/>
  <Default Extension="tmp" ContentType="image/png"/>
  <Default Extension="wmf" ContentType="image/x-wm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3.xml" ContentType="application/vnd.openxmlformats-officedocument.theme+xml"/>
  <Override PartName="/ppt/slideLayouts/slideLayout22.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tags/tag1.xml" ContentType="application/vnd.openxmlformats-officedocument.presentationml.tags+xml"/>
  <Override PartName="/ppt/notesSlides/notesSlide1.xml" ContentType="application/vnd.openxmlformats-officedocument.presentationml.notesSlide+xml"/>
  <Override PartName="/ppt/tags/tag2.xml" ContentType="application/vnd.openxmlformats-officedocument.presentationml.tags+xml"/>
  <Override PartName="/ppt/notesSlides/notesSlide2.xml" ContentType="application/vnd.openxmlformats-officedocument.presentationml.notesSlide+xml"/>
  <Override PartName="/ppt/notesSlides/notesSlide3.xml" ContentType="application/vnd.openxmlformats-officedocument.presentationml.notesSlide+xml"/>
  <Override PartName="/ppt/tags/tag3.xml" ContentType="application/vnd.openxmlformats-officedocument.presentationml.tags+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tags/tag4.xml" ContentType="application/vnd.openxmlformats-officedocument.presentationml.tags+xml"/>
  <Override PartName="/ppt/notesSlides/notesSlide5.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tags/tag5.xml" ContentType="application/vnd.openxmlformats-officedocument.presentationml.tags+xml"/>
  <Override PartName="/ppt/notesSlides/notesSlide8.xml" ContentType="application/vnd.openxmlformats-officedocument.presentationml.notesSlide+xml"/>
  <Override PartName="/ppt/notesSlides/notesSlide9.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tags/tag6.xml" ContentType="application/vnd.openxmlformats-officedocument.presentationml.tags+xml"/>
  <Override PartName="/ppt/notesSlides/notesSlide14.xml" ContentType="application/vnd.openxmlformats-officedocument.presentationml.notesSlide+xml"/>
  <Override PartName="/ppt/tags/tag7.xml" ContentType="application/vnd.openxmlformats-officedocument.presentationml.tags+xml"/>
  <Override PartName="/ppt/notesSlides/notesSlide15.xml" ContentType="application/vnd.openxmlformats-officedocument.presentationml.notesSlide+xml"/>
  <Override PartName="/ppt/tags/tag8.xml" ContentType="application/vnd.openxmlformats-officedocument.presentationml.tags+xml"/>
  <Override PartName="/ppt/notesSlides/notesSlide16.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tags/tag9.xml" ContentType="application/vnd.openxmlformats-officedocument.presentationml.tags+xml"/>
  <Override PartName="/ppt/notesSlides/notesSlide17.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tags/tag10.xml" ContentType="application/vnd.openxmlformats-officedocument.presentationml.tags+xml"/>
  <Override PartName="/ppt/notesSlides/notesSlide18.xml" ContentType="application/vnd.openxmlformats-officedocument.presentationml.notesSlide+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tags/tag11.xml" ContentType="application/vnd.openxmlformats-officedocument.presentationml.tags+xml"/>
  <Override PartName="/ppt/notesSlides/notesSlide19.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tags/tag12.xml" ContentType="application/vnd.openxmlformats-officedocument.presentationml.tags+xml"/>
  <Override PartName="/ppt/notesSlides/notesSlide20.xml" ContentType="application/vnd.openxmlformats-officedocument.presentationml.notesSlide+xml"/>
  <Override PartName="/ppt/tags/tag13.xml" ContentType="application/vnd.openxmlformats-officedocument.presentationml.tags+xml"/>
  <Override PartName="/ppt/notesSlides/notesSlide21.xml" ContentType="application/vnd.openxmlformats-officedocument.presentationml.notesSlide+xml"/>
  <Override PartName="/ppt/tags/tag14.xml" ContentType="application/vnd.openxmlformats-officedocument.presentationml.tags+xml"/>
  <Override PartName="/ppt/notesSlides/notesSlide22.xml" ContentType="application/vnd.openxmlformats-officedocument.presentationml.notesSlide+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notesSlides/notesSlide23.xml" ContentType="application/vnd.openxmlformats-officedocument.presentationml.notesSlide+xml"/>
  <Override PartName="/ppt/tags/tag15.xml" ContentType="application/vnd.openxmlformats-officedocument.presentationml.tags+xml"/>
  <Override PartName="/ppt/notesSlides/notesSlide24.xml" ContentType="application/vnd.openxmlformats-officedocument.presentationml.notesSlide+xml"/>
  <Override PartName="/ppt/tags/tag16.xml" ContentType="application/vnd.openxmlformats-officedocument.presentationml.tags+xml"/>
  <Override PartName="/ppt/notesSlides/notesSlide25.xml" ContentType="application/vnd.openxmlformats-officedocument.presentationml.notesSlide+xml"/>
  <Override PartName="/ppt/tags/tag17.xml" ContentType="application/vnd.openxmlformats-officedocument.presentationml.tags+xml"/>
  <Override PartName="/ppt/notesSlides/notesSlide26.xml" ContentType="application/vnd.openxmlformats-officedocument.presentationml.notesSlide+xml"/>
  <Override PartName="/ppt/tags/tag18.xml" ContentType="application/vnd.openxmlformats-officedocument.presentationml.tags+xml"/>
  <Override PartName="/ppt/notesSlides/notesSlide27.xml" ContentType="application/vnd.openxmlformats-officedocument.presentationml.notesSlide+xml"/>
  <Override PartName="/ppt/tags/tag19.xml" ContentType="application/vnd.openxmlformats-officedocument.presentationml.tags+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tags/tag20.xml" ContentType="application/vnd.openxmlformats-officedocument.presentationml.tags+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tags/tag21.xml" ContentType="application/vnd.openxmlformats-officedocument.presentationml.tags+xml"/>
  <Override PartName="/ppt/notesSlides/notesSlide34.xml" ContentType="application/vnd.openxmlformats-officedocument.presentationml.notesSlide+xml"/>
  <Override PartName="/ppt/tags/tag22.xml" ContentType="application/vnd.openxmlformats-officedocument.presentationml.tags+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714" r:id="rId4"/>
    <p:sldMasterId id="2147483733" r:id="rId5"/>
    <p:sldMasterId id="2147483735" r:id="rId6"/>
    <p:sldMasterId id="2147483742" r:id="rId7"/>
  </p:sldMasterIdLst>
  <p:notesMasterIdLst>
    <p:notesMasterId r:id="rId48"/>
  </p:notesMasterIdLst>
  <p:sldIdLst>
    <p:sldId id="281" r:id="rId8"/>
    <p:sldId id="282" r:id="rId9"/>
    <p:sldId id="303" r:id="rId10"/>
    <p:sldId id="283" r:id="rId11"/>
    <p:sldId id="284" r:id="rId12"/>
    <p:sldId id="263" r:id="rId13"/>
    <p:sldId id="264" r:id="rId14"/>
    <p:sldId id="285" r:id="rId15"/>
    <p:sldId id="269" r:id="rId16"/>
    <p:sldId id="304" r:id="rId17"/>
    <p:sldId id="305" r:id="rId18"/>
    <p:sldId id="257" r:id="rId19"/>
    <p:sldId id="307" r:id="rId20"/>
    <p:sldId id="286" r:id="rId21"/>
    <p:sldId id="287" r:id="rId22"/>
    <p:sldId id="288" r:id="rId23"/>
    <p:sldId id="290" r:id="rId24"/>
    <p:sldId id="289" r:id="rId25"/>
    <p:sldId id="291" r:id="rId26"/>
    <p:sldId id="292" r:id="rId27"/>
    <p:sldId id="293" r:id="rId28"/>
    <p:sldId id="294" r:id="rId29"/>
    <p:sldId id="312" r:id="rId30"/>
    <p:sldId id="295" r:id="rId31"/>
    <p:sldId id="296" r:id="rId32"/>
    <p:sldId id="297" r:id="rId33"/>
    <p:sldId id="298" r:id="rId34"/>
    <p:sldId id="299" r:id="rId35"/>
    <p:sldId id="308" r:id="rId36"/>
    <p:sldId id="300" r:id="rId37"/>
    <p:sldId id="309" r:id="rId38"/>
    <p:sldId id="310" r:id="rId39"/>
    <p:sldId id="311" r:id="rId40"/>
    <p:sldId id="301" r:id="rId41"/>
    <p:sldId id="302" r:id="rId42"/>
    <p:sldId id="261" r:id="rId43"/>
    <p:sldId id="260" r:id="rId44"/>
    <p:sldId id="280" r:id="rId45"/>
    <p:sldId id="278" r:id="rId46"/>
    <p:sldId id="306" r:id="rId47"/>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7059" autoAdjust="0"/>
    <p:restoredTop sz="65661" autoAdjust="0"/>
  </p:normalViewPr>
  <p:slideViewPr>
    <p:cSldViewPr snapToGrid="0">
      <p:cViewPr varScale="1">
        <p:scale>
          <a:sx n="72" d="100"/>
          <a:sy n="72" d="100"/>
        </p:scale>
        <p:origin x="2640" y="72"/>
      </p:cViewPr>
      <p:guideLst>
        <p:guide orient="horz" pos="2160"/>
        <p:guide pos="2880"/>
      </p:guideLst>
    </p:cSldViewPr>
  </p:slideViewPr>
  <p:notesTextViewPr>
    <p:cViewPr>
      <p:scale>
        <a:sx n="1" d="1"/>
        <a:sy n="1" d="1"/>
      </p:scale>
      <p:origin x="0" y="0"/>
    </p:cViewPr>
  </p:notesTextViewPr>
  <p:sorterViewPr>
    <p:cViewPr varScale="1">
      <p:scale>
        <a:sx n="1" d="1"/>
        <a:sy n="1" d="1"/>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6.xml"/><Relationship Id="rId18" Type="http://schemas.openxmlformats.org/officeDocument/2006/relationships/slide" Target="slides/slide11.xml"/><Relationship Id="rId26" Type="http://schemas.openxmlformats.org/officeDocument/2006/relationships/slide" Target="slides/slide19.xml"/><Relationship Id="rId39" Type="http://schemas.openxmlformats.org/officeDocument/2006/relationships/slide" Target="slides/slide32.xml"/><Relationship Id="rId3" Type="http://schemas.openxmlformats.org/officeDocument/2006/relationships/customXml" Target="../customXml/item3.xml"/><Relationship Id="rId21" Type="http://schemas.openxmlformats.org/officeDocument/2006/relationships/slide" Target="slides/slide14.xml"/><Relationship Id="rId34" Type="http://schemas.openxmlformats.org/officeDocument/2006/relationships/slide" Target="slides/slide27.xml"/><Relationship Id="rId42" Type="http://schemas.openxmlformats.org/officeDocument/2006/relationships/slide" Target="slides/slide35.xml"/><Relationship Id="rId47" Type="http://schemas.openxmlformats.org/officeDocument/2006/relationships/slide" Target="slides/slide40.xml"/><Relationship Id="rId50" Type="http://schemas.openxmlformats.org/officeDocument/2006/relationships/viewProps" Target="viewProps.xml"/><Relationship Id="rId7" Type="http://schemas.openxmlformats.org/officeDocument/2006/relationships/slideMaster" Target="slideMasters/slideMaster4.xml"/><Relationship Id="rId12" Type="http://schemas.openxmlformats.org/officeDocument/2006/relationships/slide" Target="slides/slide5.xml"/><Relationship Id="rId17" Type="http://schemas.openxmlformats.org/officeDocument/2006/relationships/slide" Target="slides/slide10.xml"/><Relationship Id="rId25" Type="http://schemas.openxmlformats.org/officeDocument/2006/relationships/slide" Target="slides/slide18.xml"/><Relationship Id="rId33" Type="http://schemas.openxmlformats.org/officeDocument/2006/relationships/slide" Target="slides/slide26.xml"/><Relationship Id="rId38" Type="http://schemas.openxmlformats.org/officeDocument/2006/relationships/slide" Target="slides/slide31.xml"/><Relationship Id="rId46" Type="http://schemas.openxmlformats.org/officeDocument/2006/relationships/slide" Target="slides/slide39.xml"/><Relationship Id="rId2" Type="http://schemas.openxmlformats.org/officeDocument/2006/relationships/customXml" Target="../customXml/item2.xml"/><Relationship Id="rId16" Type="http://schemas.openxmlformats.org/officeDocument/2006/relationships/slide" Target="slides/slide9.xml"/><Relationship Id="rId20" Type="http://schemas.openxmlformats.org/officeDocument/2006/relationships/slide" Target="slides/slide13.xml"/><Relationship Id="rId29" Type="http://schemas.openxmlformats.org/officeDocument/2006/relationships/slide" Target="slides/slide22.xml"/><Relationship Id="rId41" Type="http://schemas.openxmlformats.org/officeDocument/2006/relationships/slide" Target="slides/slide34.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4.xml"/><Relationship Id="rId24" Type="http://schemas.openxmlformats.org/officeDocument/2006/relationships/slide" Target="slides/slide17.xml"/><Relationship Id="rId32" Type="http://schemas.openxmlformats.org/officeDocument/2006/relationships/slide" Target="slides/slide25.xml"/><Relationship Id="rId37" Type="http://schemas.openxmlformats.org/officeDocument/2006/relationships/slide" Target="slides/slide30.xml"/><Relationship Id="rId40" Type="http://schemas.openxmlformats.org/officeDocument/2006/relationships/slide" Target="slides/slide33.xml"/><Relationship Id="rId45" Type="http://schemas.openxmlformats.org/officeDocument/2006/relationships/slide" Target="slides/slide38.xml"/><Relationship Id="rId5" Type="http://schemas.openxmlformats.org/officeDocument/2006/relationships/slideMaster" Target="slideMasters/slideMaster2.xml"/><Relationship Id="rId15" Type="http://schemas.openxmlformats.org/officeDocument/2006/relationships/slide" Target="slides/slide8.xml"/><Relationship Id="rId23" Type="http://schemas.openxmlformats.org/officeDocument/2006/relationships/slide" Target="slides/slide16.xml"/><Relationship Id="rId28" Type="http://schemas.openxmlformats.org/officeDocument/2006/relationships/slide" Target="slides/slide21.xml"/><Relationship Id="rId36" Type="http://schemas.openxmlformats.org/officeDocument/2006/relationships/slide" Target="slides/slide29.xml"/><Relationship Id="rId49" Type="http://schemas.openxmlformats.org/officeDocument/2006/relationships/presProps" Target="presProps.xml"/><Relationship Id="rId10" Type="http://schemas.openxmlformats.org/officeDocument/2006/relationships/slide" Target="slides/slide3.xml"/><Relationship Id="rId19" Type="http://schemas.openxmlformats.org/officeDocument/2006/relationships/slide" Target="slides/slide12.xml"/><Relationship Id="rId31" Type="http://schemas.openxmlformats.org/officeDocument/2006/relationships/slide" Target="slides/slide24.xml"/><Relationship Id="rId44" Type="http://schemas.openxmlformats.org/officeDocument/2006/relationships/slide" Target="slides/slide37.xml"/><Relationship Id="rId52"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slide" Target="slides/slide2.xml"/><Relationship Id="rId14" Type="http://schemas.openxmlformats.org/officeDocument/2006/relationships/slide" Target="slides/slide7.xml"/><Relationship Id="rId22" Type="http://schemas.openxmlformats.org/officeDocument/2006/relationships/slide" Target="slides/slide15.xml"/><Relationship Id="rId27" Type="http://schemas.openxmlformats.org/officeDocument/2006/relationships/slide" Target="slides/slide20.xml"/><Relationship Id="rId30" Type="http://schemas.openxmlformats.org/officeDocument/2006/relationships/slide" Target="slides/slide23.xml"/><Relationship Id="rId35" Type="http://schemas.openxmlformats.org/officeDocument/2006/relationships/slide" Target="slides/slide28.xml"/><Relationship Id="rId43" Type="http://schemas.openxmlformats.org/officeDocument/2006/relationships/slide" Target="slides/slide36.xml"/><Relationship Id="rId48" Type="http://schemas.openxmlformats.org/officeDocument/2006/relationships/notesMaster" Target="notesMasters/notesMaster1.xml"/><Relationship Id="rId8" Type="http://schemas.openxmlformats.org/officeDocument/2006/relationships/slide" Target="slides/slide1.xml"/><Relationship Id="rId51" Type="http://schemas.openxmlformats.org/officeDocument/2006/relationships/theme" Target="theme/theme1.xml"/></Relationships>
</file>

<file path=ppt/diagrams/_rels/data4.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png"/><Relationship Id="rId1" Type="http://schemas.openxmlformats.org/officeDocument/2006/relationships/image" Target="../media/image31.png"/></Relationships>
</file>

<file path=ppt/diagrams/_rels/data7.xml.rels><?xml version="1.0" encoding="UTF-8" standalone="yes"?>
<Relationships xmlns="http://schemas.openxmlformats.org/package/2006/relationships"><Relationship Id="rId1" Type="http://schemas.openxmlformats.org/officeDocument/2006/relationships/image" Target="../media/image34.png"/></Relationships>
</file>

<file path=ppt/diagrams/_rels/drawing4.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png"/><Relationship Id="rId1" Type="http://schemas.openxmlformats.org/officeDocument/2006/relationships/image" Target="../media/image31.png"/></Relationships>
</file>

<file path=ppt/diagrams/_rels/drawing7.xml.rels><?xml version="1.0" encoding="UTF-8" standalone="yes"?>
<Relationships xmlns="http://schemas.openxmlformats.org/package/2006/relationships"><Relationship Id="rId1" Type="http://schemas.openxmlformats.org/officeDocument/2006/relationships/image" Target="../media/image34.png"/></Relationships>
</file>

<file path=ppt/diagrams/colors1.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3_1">
  <dgm:title val=""/>
  <dgm:desc val=""/>
  <dgm:catLst>
    <dgm:cat type="accent3" pri="11100"/>
  </dgm:catLst>
  <dgm:styleLbl name="node0">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3">
        <a:shade val="80000"/>
      </a:schemeClr>
    </dgm:linClrLst>
    <dgm:effectClrLst/>
    <dgm:txLinClrLst/>
    <dgm:txFillClrLst/>
    <dgm:txEffectClrLst/>
  </dgm:styleLbl>
  <dgm:styleLbl name="node2">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fgImgPlace1">
    <dgm:fillClrLst meth="repeat">
      <a:schemeClr val="accent3">
        <a:tint val="40000"/>
      </a:schemeClr>
    </dgm:fillClrLst>
    <dgm:linClrLst meth="repeat">
      <a:schemeClr val="accent3">
        <a:shade val="80000"/>
      </a:schemeClr>
    </dgm:linClrLst>
    <dgm:effectClrLst/>
    <dgm:txLinClrLst/>
    <dgm:txFillClrLst meth="repeat">
      <a:schemeClr val="lt1"/>
    </dgm:txFillClrLst>
    <dgm:txEffectClrLst/>
  </dgm:styleLbl>
  <dgm:styleLbl name="alignImgPlace1">
    <dgm:fillClrLst meth="repeat">
      <a:schemeClr val="accent3">
        <a:tint val="40000"/>
      </a:schemeClr>
    </dgm:fillClrLst>
    <dgm:linClrLst meth="repeat">
      <a:schemeClr val="accent3">
        <a:shade val="80000"/>
      </a:schemeClr>
    </dgm:linClrLst>
    <dgm:effectClrLst/>
    <dgm:txLinClrLst/>
    <dgm:txFillClrLst meth="repeat">
      <a:schemeClr val="lt1"/>
    </dgm:txFillClrLst>
    <dgm:txEffectClrLst/>
  </dgm:styleLbl>
  <dgm:styleLbl name="bgImgPlace1">
    <dgm:fillClrLst meth="repeat">
      <a:schemeClr val="accent3">
        <a:tint val="40000"/>
      </a:schemeClr>
    </dgm:fillClrLst>
    <dgm:linClrLst meth="repeat">
      <a:schemeClr val="accent3">
        <a:shade val="80000"/>
      </a:schemeClr>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meth="repeat">
      <a:schemeClr val="dk1"/>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meth="repeat">
      <a:schemeClr val="dk1"/>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meth="repeat">
      <a:schemeClr val="dk1"/>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dgm:txEffectClrLst/>
  </dgm:styleLbl>
  <dgm:styleLbl name="parChTrans2D2">
    <dgm:fillClrLst meth="repeat">
      <a:schemeClr val="accent3"/>
    </dgm:fillClrLst>
    <dgm:linClrLst meth="repeat">
      <a:schemeClr val="accent3"/>
    </dgm:linClrLst>
    <dgm:effectClrLst/>
    <dgm:txLinClrLst/>
    <dgm:txFillClrLst/>
    <dgm:txEffectClrLst/>
  </dgm:styleLbl>
  <dgm:styleLbl name="parChTrans2D3">
    <dgm:fillClrLst meth="repeat">
      <a:schemeClr val="accent3"/>
    </dgm:fillClrLst>
    <dgm:linClrLst meth="repeat">
      <a:schemeClr val="accent3"/>
    </dgm:linClrLst>
    <dgm:effectClrLst/>
    <dgm:txLinClrLst/>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conFg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align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trAlignAcc1">
    <dgm:fillClrLst meth="repeat">
      <a:schemeClr val="accent3">
        <a:alpha val="40000"/>
        <a:tint val="40000"/>
      </a:schemeClr>
    </dgm:fillClrLst>
    <dgm:linClrLst meth="repeat">
      <a:schemeClr val="accent3"/>
    </dgm:linClrLst>
    <dgm:effectClrLst/>
    <dgm:txLinClrLst/>
    <dgm:txFillClrLst meth="repeat">
      <a:schemeClr val="dk1"/>
    </dgm:txFillClrLst>
    <dgm:txEffectClrLst/>
  </dgm:styleLbl>
  <dgm:styleLbl name="bg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3">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3">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3">
        <a:alpha val="90000"/>
      </a:schemeClr>
    </dgm:linClrLst>
    <dgm:effectClrLst/>
    <dgm:txLinClrLst/>
    <dgm:txFillClrLst meth="repeat">
      <a:schemeClr val="dk1"/>
    </dgm:txFillClrLst>
    <dgm:txEffectClrLst/>
  </dgm:styleLbl>
  <dgm:styleLbl name="fgAcc0">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fgAcc2">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fgAcc3">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fgAcc4">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1138165-DE76-4E93-AAF8-0A6964291209}" type="doc">
      <dgm:prSet loTypeId="urn:microsoft.com/office/officeart/2008/layout/PictureAccentList" loCatId="list" qsTypeId="urn:microsoft.com/office/officeart/2005/8/quickstyle/simple4" qsCatId="simple" csTypeId="urn:microsoft.com/office/officeart/2005/8/colors/accent3_2" csCatId="accent3" phldr="1"/>
      <dgm:spPr/>
      <dgm:t>
        <a:bodyPr/>
        <a:lstStyle/>
        <a:p>
          <a:endParaRPr lang="en-US"/>
        </a:p>
      </dgm:t>
    </dgm:pt>
    <dgm:pt modelId="{B2A5A1FF-C623-4426-A2B7-27E5BDC4FDCA}">
      <dgm:prSet phldrT="[Text]" custT="1"/>
      <dgm:spPr/>
      <dgm:t>
        <a:bodyPr/>
        <a:lstStyle/>
        <a:p>
          <a:r>
            <a:rPr lang="en-US" sz="2400" dirty="0"/>
            <a:t>Trouble Hearing? Troubleshooting Audio Issues</a:t>
          </a:r>
        </a:p>
      </dgm:t>
    </dgm:pt>
    <dgm:pt modelId="{6F2E211C-D600-4B11-BF6E-CD786360065E}" type="parTrans" cxnId="{3473EDDD-C7D8-40B1-A355-3FB6744FAF9A}">
      <dgm:prSet/>
      <dgm:spPr/>
      <dgm:t>
        <a:bodyPr/>
        <a:lstStyle/>
        <a:p>
          <a:endParaRPr lang="en-US"/>
        </a:p>
      </dgm:t>
    </dgm:pt>
    <dgm:pt modelId="{4D14E8CF-42C9-4949-A391-4FD797D620BA}" type="sibTrans" cxnId="{3473EDDD-C7D8-40B1-A355-3FB6744FAF9A}">
      <dgm:prSet/>
      <dgm:spPr/>
      <dgm:t>
        <a:bodyPr/>
        <a:lstStyle/>
        <a:p>
          <a:endParaRPr lang="en-US"/>
        </a:p>
      </dgm:t>
    </dgm:pt>
    <dgm:pt modelId="{049E9F6C-3A80-48C9-A40C-41EA5382735F}" type="pres">
      <dgm:prSet presAssocID="{D1138165-DE76-4E93-AAF8-0A6964291209}" presName="layout" presStyleCnt="0">
        <dgm:presLayoutVars>
          <dgm:chMax/>
          <dgm:chPref/>
          <dgm:dir/>
          <dgm:animOne val="branch"/>
          <dgm:animLvl val="lvl"/>
          <dgm:resizeHandles/>
        </dgm:presLayoutVars>
      </dgm:prSet>
      <dgm:spPr/>
    </dgm:pt>
    <dgm:pt modelId="{1595FBF4-AE36-4DB6-ADBB-C116852B51D7}" type="pres">
      <dgm:prSet presAssocID="{B2A5A1FF-C623-4426-A2B7-27E5BDC4FDCA}" presName="root" presStyleCnt="0">
        <dgm:presLayoutVars>
          <dgm:chMax/>
          <dgm:chPref val="4"/>
        </dgm:presLayoutVars>
      </dgm:prSet>
      <dgm:spPr/>
    </dgm:pt>
    <dgm:pt modelId="{21EB3AB7-4F3F-4BD4-95C0-9FFD41CAE1BB}" type="pres">
      <dgm:prSet presAssocID="{B2A5A1FF-C623-4426-A2B7-27E5BDC4FDCA}" presName="rootComposite" presStyleCnt="0">
        <dgm:presLayoutVars/>
      </dgm:prSet>
      <dgm:spPr/>
    </dgm:pt>
    <dgm:pt modelId="{FF66A0C7-3417-4754-9577-DCFD05DF1198}" type="pres">
      <dgm:prSet presAssocID="{B2A5A1FF-C623-4426-A2B7-27E5BDC4FDCA}" presName="rootText" presStyleLbl="node0" presStyleIdx="0" presStyleCnt="1" custScaleY="84509" custLinFactNeighborY="-90348">
        <dgm:presLayoutVars>
          <dgm:chMax/>
          <dgm:chPref val="4"/>
        </dgm:presLayoutVars>
      </dgm:prSet>
      <dgm:spPr/>
    </dgm:pt>
    <dgm:pt modelId="{BD4A9604-66BA-4286-A8C6-107B8ED94686}" type="pres">
      <dgm:prSet presAssocID="{B2A5A1FF-C623-4426-A2B7-27E5BDC4FDCA}" presName="childShape" presStyleCnt="0">
        <dgm:presLayoutVars>
          <dgm:chMax val="0"/>
          <dgm:chPref val="0"/>
        </dgm:presLayoutVars>
      </dgm:prSet>
      <dgm:spPr/>
    </dgm:pt>
  </dgm:ptLst>
  <dgm:cxnLst>
    <dgm:cxn modelId="{204ED774-F267-4293-AFC4-63918B808045}" type="presOf" srcId="{D1138165-DE76-4E93-AAF8-0A6964291209}" destId="{049E9F6C-3A80-48C9-A40C-41EA5382735F}" srcOrd="0" destOrd="0" presId="urn:microsoft.com/office/officeart/2008/layout/PictureAccentList"/>
    <dgm:cxn modelId="{3473EDDD-C7D8-40B1-A355-3FB6744FAF9A}" srcId="{D1138165-DE76-4E93-AAF8-0A6964291209}" destId="{B2A5A1FF-C623-4426-A2B7-27E5BDC4FDCA}" srcOrd="0" destOrd="0" parTransId="{6F2E211C-D600-4B11-BF6E-CD786360065E}" sibTransId="{4D14E8CF-42C9-4949-A391-4FD797D620BA}"/>
    <dgm:cxn modelId="{98E5BFF0-141B-4DBF-85EB-0A6272E78558}" type="presOf" srcId="{B2A5A1FF-C623-4426-A2B7-27E5BDC4FDCA}" destId="{FF66A0C7-3417-4754-9577-DCFD05DF1198}" srcOrd="0" destOrd="0" presId="urn:microsoft.com/office/officeart/2008/layout/PictureAccentList"/>
    <dgm:cxn modelId="{FFC3BE66-2174-4D55-B69F-373EC675AC0F}" type="presParOf" srcId="{049E9F6C-3A80-48C9-A40C-41EA5382735F}" destId="{1595FBF4-AE36-4DB6-ADBB-C116852B51D7}" srcOrd="0" destOrd="0" presId="urn:microsoft.com/office/officeart/2008/layout/PictureAccentList"/>
    <dgm:cxn modelId="{338D7159-2B3A-443C-ACEC-1727A442C02D}" type="presParOf" srcId="{1595FBF4-AE36-4DB6-ADBB-C116852B51D7}" destId="{21EB3AB7-4F3F-4BD4-95C0-9FFD41CAE1BB}" srcOrd="0" destOrd="0" presId="urn:microsoft.com/office/officeart/2008/layout/PictureAccentList"/>
    <dgm:cxn modelId="{4C7A7245-03AF-4F88-BBA6-7DB230C5661D}" type="presParOf" srcId="{21EB3AB7-4F3F-4BD4-95C0-9FFD41CAE1BB}" destId="{FF66A0C7-3417-4754-9577-DCFD05DF1198}" srcOrd="0" destOrd="0" presId="urn:microsoft.com/office/officeart/2008/layout/PictureAccentList"/>
    <dgm:cxn modelId="{5DC41740-8A64-41A2-84D1-66BEF43C1569}" type="presParOf" srcId="{1595FBF4-AE36-4DB6-ADBB-C116852B51D7}" destId="{BD4A9604-66BA-4286-A8C6-107B8ED94686}" srcOrd="1" destOrd="0" presId="urn:microsoft.com/office/officeart/2008/layout/PictureAccentList"/>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D1138165-DE76-4E93-AAF8-0A6964291209}" type="doc">
      <dgm:prSet loTypeId="urn:microsoft.com/office/officeart/2008/layout/PictureAccentList" loCatId="list" qsTypeId="urn:microsoft.com/office/officeart/2005/8/quickstyle/simple4" qsCatId="simple" csTypeId="urn:microsoft.com/office/officeart/2005/8/colors/accent3_2" csCatId="accent3" phldr="1"/>
      <dgm:spPr/>
      <dgm:t>
        <a:bodyPr/>
        <a:lstStyle/>
        <a:p>
          <a:endParaRPr lang="en-US"/>
        </a:p>
      </dgm:t>
    </dgm:pt>
    <dgm:pt modelId="{B2A5A1FF-C623-4426-A2B7-27E5BDC4FDCA}">
      <dgm:prSet phldrT="[Text]" custT="1"/>
      <dgm:spPr/>
      <dgm:t>
        <a:bodyPr/>
        <a:lstStyle/>
        <a:p>
          <a:r>
            <a:rPr lang="en-US" sz="2400" dirty="0"/>
            <a:t>Activate Chat</a:t>
          </a:r>
        </a:p>
      </dgm:t>
    </dgm:pt>
    <dgm:pt modelId="{6F2E211C-D600-4B11-BF6E-CD786360065E}" type="parTrans" cxnId="{3473EDDD-C7D8-40B1-A355-3FB6744FAF9A}">
      <dgm:prSet/>
      <dgm:spPr/>
      <dgm:t>
        <a:bodyPr/>
        <a:lstStyle/>
        <a:p>
          <a:endParaRPr lang="en-US"/>
        </a:p>
      </dgm:t>
    </dgm:pt>
    <dgm:pt modelId="{4D14E8CF-42C9-4949-A391-4FD797D620BA}" type="sibTrans" cxnId="{3473EDDD-C7D8-40B1-A355-3FB6744FAF9A}">
      <dgm:prSet/>
      <dgm:spPr/>
      <dgm:t>
        <a:bodyPr/>
        <a:lstStyle/>
        <a:p>
          <a:endParaRPr lang="en-US"/>
        </a:p>
      </dgm:t>
    </dgm:pt>
    <dgm:pt modelId="{049E9F6C-3A80-48C9-A40C-41EA5382735F}" type="pres">
      <dgm:prSet presAssocID="{D1138165-DE76-4E93-AAF8-0A6964291209}" presName="layout" presStyleCnt="0">
        <dgm:presLayoutVars>
          <dgm:chMax/>
          <dgm:chPref/>
          <dgm:dir/>
          <dgm:animOne val="branch"/>
          <dgm:animLvl val="lvl"/>
          <dgm:resizeHandles/>
        </dgm:presLayoutVars>
      </dgm:prSet>
      <dgm:spPr/>
    </dgm:pt>
    <dgm:pt modelId="{1595FBF4-AE36-4DB6-ADBB-C116852B51D7}" type="pres">
      <dgm:prSet presAssocID="{B2A5A1FF-C623-4426-A2B7-27E5BDC4FDCA}" presName="root" presStyleCnt="0">
        <dgm:presLayoutVars>
          <dgm:chMax/>
          <dgm:chPref val="4"/>
        </dgm:presLayoutVars>
      </dgm:prSet>
      <dgm:spPr/>
    </dgm:pt>
    <dgm:pt modelId="{21EB3AB7-4F3F-4BD4-95C0-9FFD41CAE1BB}" type="pres">
      <dgm:prSet presAssocID="{B2A5A1FF-C623-4426-A2B7-27E5BDC4FDCA}" presName="rootComposite" presStyleCnt="0">
        <dgm:presLayoutVars/>
      </dgm:prSet>
      <dgm:spPr/>
    </dgm:pt>
    <dgm:pt modelId="{FF66A0C7-3417-4754-9577-DCFD05DF1198}" type="pres">
      <dgm:prSet presAssocID="{B2A5A1FF-C623-4426-A2B7-27E5BDC4FDCA}" presName="rootText" presStyleLbl="node0" presStyleIdx="0" presStyleCnt="1" custScaleY="84509" custLinFactNeighborX="0" custLinFactNeighborY="-48008">
        <dgm:presLayoutVars>
          <dgm:chMax/>
          <dgm:chPref val="4"/>
        </dgm:presLayoutVars>
      </dgm:prSet>
      <dgm:spPr/>
    </dgm:pt>
    <dgm:pt modelId="{BD4A9604-66BA-4286-A8C6-107B8ED94686}" type="pres">
      <dgm:prSet presAssocID="{B2A5A1FF-C623-4426-A2B7-27E5BDC4FDCA}" presName="childShape" presStyleCnt="0">
        <dgm:presLayoutVars>
          <dgm:chMax val="0"/>
          <dgm:chPref val="0"/>
        </dgm:presLayoutVars>
      </dgm:prSet>
      <dgm:spPr/>
    </dgm:pt>
  </dgm:ptLst>
  <dgm:cxnLst>
    <dgm:cxn modelId="{B9C7626E-55F6-4370-87C3-3FCA38DDEE89}" type="presOf" srcId="{B2A5A1FF-C623-4426-A2B7-27E5BDC4FDCA}" destId="{FF66A0C7-3417-4754-9577-DCFD05DF1198}" srcOrd="0" destOrd="0" presId="urn:microsoft.com/office/officeart/2008/layout/PictureAccentList"/>
    <dgm:cxn modelId="{5940CE8A-E716-4DDA-BABC-C28E886C1616}" type="presOf" srcId="{D1138165-DE76-4E93-AAF8-0A6964291209}" destId="{049E9F6C-3A80-48C9-A40C-41EA5382735F}" srcOrd="0" destOrd="0" presId="urn:microsoft.com/office/officeart/2008/layout/PictureAccentList"/>
    <dgm:cxn modelId="{3473EDDD-C7D8-40B1-A355-3FB6744FAF9A}" srcId="{D1138165-DE76-4E93-AAF8-0A6964291209}" destId="{B2A5A1FF-C623-4426-A2B7-27E5BDC4FDCA}" srcOrd="0" destOrd="0" parTransId="{6F2E211C-D600-4B11-BF6E-CD786360065E}" sibTransId="{4D14E8CF-42C9-4949-A391-4FD797D620BA}"/>
    <dgm:cxn modelId="{72543377-1405-47F3-B8BB-D1F446180A76}" type="presParOf" srcId="{049E9F6C-3A80-48C9-A40C-41EA5382735F}" destId="{1595FBF4-AE36-4DB6-ADBB-C116852B51D7}" srcOrd="0" destOrd="0" presId="urn:microsoft.com/office/officeart/2008/layout/PictureAccentList"/>
    <dgm:cxn modelId="{48477CE6-00E8-493D-8ADB-1B22F987129C}" type="presParOf" srcId="{1595FBF4-AE36-4DB6-ADBB-C116852B51D7}" destId="{21EB3AB7-4F3F-4BD4-95C0-9FFD41CAE1BB}" srcOrd="0" destOrd="0" presId="urn:microsoft.com/office/officeart/2008/layout/PictureAccentList"/>
    <dgm:cxn modelId="{9C74D0EC-79FA-4B10-BBE7-C1A99BED15EB}" type="presParOf" srcId="{21EB3AB7-4F3F-4BD4-95C0-9FFD41CAE1BB}" destId="{FF66A0C7-3417-4754-9577-DCFD05DF1198}" srcOrd="0" destOrd="0" presId="urn:microsoft.com/office/officeart/2008/layout/PictureAccentList"/>
    <dgm:cxn modelId="{68A1F44F-5829-480C-9EF9-A1A0DE82D753}" type="presParOf" srcId="{1595FBF4-AE36-4DB6-ADBB-C116852B51D7}" destId="{BD4A9604-66BA-4286-A8C6-107B8ED94686}" srcOrd="1" destOrd="0" presId="urn:microsoft.com/office/officeart/2008/layout/PictureAccentList"/>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00757927-AE4C-804C-87DE-EAFC9284DF1A}" type="doc">
      <dgm:prSet loTypeId="urn:microsoft.com/office/officeart/2005/8/layout/radial3" loCatId="" qsTypeId="urn:microsoft.com/office/officeart/2005/8/quickstyle/simple4" qsCatId="simple" csTypeId="urn:microsoft.com/office/officeart/2005/8/colors/accent1_2" csCatId="accent1" phldr="1"/>
      <dgm:spPr/>
      <dgm:t>
        <a:bodyPr/>
        <a:lstStyle/>
        <a:p>
          <a:endParaRPr lang="en-US"/>
        </a:p>
      </dgm:t>
    </dgm:pt>
    <dgm:pt modelId="{8295114D-02DB-BC48-8EFC-A68548CC0A59}">
      <dgm:prSet phldrT="[Text]" custT="1"/>
      <dgm:spPr>
        <a:solidFill>
          <a:srgbClr val="848584">
            <a:alpha val="50000"/>
          </a:srgbClr>
        </a:solidFill>
      </dgm:spPr>
      <dgm:t>
        <a:bodyPr/>
        <a:lstStyle/>
        <a:p>
          <a:r>
            <a:rPr lang="en-US" sz="2400" b="1" dirty="0">
              <a:solidFill>
                <a:schemeClr val="bg1"/>
              </a:solidFill>
              <a:latin typeface="+mn-lt"/>
              <a:cs typeface="Century Schoolbook"/>
            </a:rPr>
            <a:t>Lines </a:t>
          </a:r>
          <a:r>
            <a:rPr lang="en-US" sz="2400" b="1" i="1" dirty="0">
              <a:solidFill>
                <a:schemeClr val="bg1"/>
              </a:solidFill>
              <a:latin typeface="+mn-lt"/>
              <a:cs typeface="Century Schoolbook"/>
            </a:rPr>
            <a:t>of</a:t>
          </a:r>
          <a:r>
            <a:rPr lang="en-US" sz="2400" b="1" dirty="0">
              <a:solidFill>
                <a:schemeClr val="bg1"/>
              </a:solidFill>
              <a:latin typeface="+mn-lt"/>
              <a:cs typeface="Century Schoolbook"/>
            </a:rPr>
            <a:t> Business</a:t>
          </a:r>
        </a:p>
      </dgm:t>
    </dgm:pt>
    <dgm:pt modelId="{02C0B685-273C-CA46-8EB6-D44890BA7407}" type="parTrans" cxnId="{7A267C29-6D40-3244-A03A-A7F6CDCE4CCB}">
      <dgm:prSet/>
      <dgm:spPr/>
      <dgm:t>
        <a:bodyPr/>
        <a:lstStyle/>
        <a:p>
          <a:endParaRPr lang="en-US"/>
        </a:p>
      </dgm:t>
    </dgm:pt>
    <dgm:pt modelId="{8054C12F-AC1A-7E44-ADCC-7C35C33B6BC9}" type="sibTrans" cxnId="{7A267C29-6D40-3244-A03A-A7F6CDCE4CCB}">
      <dgm:prSet/>
      <dgm:spPr/>
      <dgm:t>
        <a:bodyPr/>
        <a:lstStyle/>
        <a:p>
          <a:endParaRPr lang="en-US"/>
        </a:p>
      </dgm:t>
    </dgm:pt>
    <dgm:pt modelId="{E13DB1BF-877B-FD47-936F-23752CD62773}">
      <dgm:prSet phldrT="[Text]"/>
      <dgm:spPr>
        <a:solidFill>
          <a:srgbClr val="0064A4"/>
        </a:solidFill>
      </dgm:spPr>
      <dgm:t>
        <a:bodyPr/>
        <a:lstStyle/>
        <a:p>
          <a:r>
            <a:rPr lang="en-US" b="1" dirty="0">
              <a:solidFill>
                <a:schemeClr val="bg1"/>
              </a:solidFill>
              <a:latin typeface="+mn-lt"/>
              <a:cs typeface="Century Schoolbook"/>
            </a:rPr>
            <a:t>Training </a:t>
          </a:r>
        </a:p>
        <a:p>
          <a:r>
            <a:rPr lang="en-US" b="1" dirty="0">
              <a:solidFill>
                <a:schemeClr val="bg1"/>
              </a:solidFill>
              <a:latin typeface="+mn-lt"/>
              <a:cs typeface="Century Schoolbook"/>
            </a:rPr>
            <a:t>&amp; Education</a:t>
          </a:r>
        </a:p>
      </dgm:t>
    </dgm:pt>
    <dgm:pt modelId="{9753A601-78C6-C14A-B745-7F5E15C2D710}" type="parTrans" cxnId="{AB93792F-36F7-204D-B068-2148CD33E884}">
      <dgm:prSet/>
      <dgm:spPr/>
      <dgm:t>
        <a:bodyPr/>
        <a:lstStyle/>
        <a:p>
          <a:endParaRPr lang="en-US"/>
        </a:p>
      </dgm:t>
    </dgm:pt>
    <dgm:pt modelId="{AB508AB9-F74C-E34A-9F17-C797066D36A3}" type="sibTrans" cxnId="{AB93792F-36F7-204D-B068-2148CD33E884}">
      <dgm:prSet/>
      <dgm:spPr/>
      <dgm:t>
        <a:bodyPr/>
        <a:lstStyle/>
        <a:p>
          <a:endParaRPr lang="en-US"/>
        </a:p>
      </dgm:t>
    </dgm:pt>
    <dgm:pt modelId="{6C1DC966-213D-8D4C-B18F-792A8E21986D}">
      <dgm:prSet phldrT="[Text]"/>
      <dgm:spPr>
        <a:solidFill>
          <a:srgbClr val="73B632"/>
        </a:solidFill>
      </dgm:spPr>
      <dgm:t>
        <a:bodyPr/>
        <a:lstStyle/>
        <a:p>
          <a:pPr algn="ctr"/>
          <a:r>
            <a:rPr lang="en-US" b="1" dirty="0">
              <a:solidFill>
                <a:schemeClr val="bg1"/>
              </a:solidFill>
              <a:latin typeface="+mn-lt"/>
              <a:cs typeface="Century Schoolbook"/>
            </a:rPr>
            <a:t>Policy   Reform</a:t>
          </a:r>
        </a:p>
      </dgm:t>
    </dgm:pt>
    <dgm:pt modelId="{B55A7279-8E8F-CE4A-A7C8-E9BB6CF0F1CB}" type="parTrans" cxnId="{3FD33A59-8C63-7B4F-8A0A-9CE454F4D04E}">
      <dgm:prSet/>
      <dgm:spPr/>
      <dgm:t>
        <a:bodyPr/>
        <a:lstStyle/>
        <a:p>
          <a:endParaRPr lang="en-US"/>
        </a:p>
      </dgm:t>
    </dgm:pt>
    <dgm:pt modelId="{518B665E-D368-284B-B473-7E04AA52A8EA}" type="sibTrans" cxnId="{3FD33A59-8C63-7B4F-8A0A-9CE454F4D04E}">
      <dgm:prSet/>
      <dgm:spPr/>
      <dgm:t>
        <a:bodyPr/>
        <a:lstStyle/>
        <a:p>
          <a:endParaRPr lang="en-US"/>
        </a:p>
      </dgm:t>
    </dgm:pt>
    <dgm:pt modelId="{A7F4D80D-1EF5-6741-87A8-9A178A87146A}">
      <dgm:prSet phldrT="[Text]"/>
      <dgm:spPr>
        <a:solidFill>
          <a:srgbClr val="848584"/>
        </a:solidFill>
      </dgm:spPr>
      <dgm:t>
        <a:bodyPr/>
        <a:lstStyle/>
        <a:p>
          <a:r>
            <a:rPr lang="en-US" b="1" dirty="0">
              <a:solidFill>
                <a:schemeClr val="bg1"/>
              </a:solidFill>
              <a:latin typeface="+mn-lt"/>
              <a:cs typeface="Century Schoolbook"/>
            </a:rPr>
            <a:t>Consulting &amp; Assistance</a:t>
          </a:r>
        </a:p>
      </dgm:t>
    </dgm:pt>
    <dgm:pt modelId="{E75F6BAC-20CE-A844-A71F-41A5D1C4317F}" type="parTrans" cxnId="{D39304B7-6564-3A49-988E-A4D0565549CA}">
      <dgm:prSet/>
      <dgm:spPr/>
      <dgm:t>
        <a:bodyPr/>
        <a:lstStyle/>
        <a:p>
          <a:endParaRPr lang="en-US"/>
        </a:p>
      </dgm:t>
    </dgm:pt>
    <dgm:pt modelId="{3FBE93D5-A859-0A40-92A1-42D233DBDAD5}" type="sibTrans" cxnId="{D39304B7-6564-3A49-988E-A4D0565549CA}">
      <dgm:prSet/>
      <dgm:spPr/>
      <dgm:t>
        <a:bodyPr/>
        <a:lstStyle/>
        <a:p>
          <a:endParaRPr lang="en-US"/>
        </a:p>
      </dgm:t>
    </dgm:pt>
    <dgm:pt modelId="{569737D9-99FD-B24B-A0A5-1AFE02B04A78}">
      <dgm:prSet phldrT="[Text]"/>
      <dgm:spPr>
        <a:solidFill>
          <a:srgbClr val="E57C23"/>
        </a:solidFill>
      </dgm:spPr>
      <dgm:t>
        <a:bodyPr anchor="ctr"/>
        <a:lstStyle/>
        <a:p>
          <a:pPr algn="ctr"/>
          <a:r>
            <a:rPr lang="en-US" b="1" dirty="0">
              <a:solidFill>
                <a:schemeClr val="bg1"/>
              </a:solidFill>
              <a:latin typeface="+mn-lt"/>
              <a:cs typeface="Century Schoolbook"/>
            </a:rPr>
            <a:t>Lending</a:t>
          </a:r>
        </a:p>
      </dgm:t>
    </dgm:pt>
    <dgm:pt modelId="{2159ADAA-3776-E749-AE00-65E13622C36A}" type="parTrans" cxnId="{376F4B74-61BD-CA46-8C75-A5AABC6F6F06}">
      <dgm:prSet/>
      <dgm:spPr/>
      <dgm:t>
        <a:bodyPr/>
        <a:lstStyle/>
        <a:p>
          <a:endParaRPr lang="en-US"/>
        </a:p>
      </dgm:t>
    </dgm:pt>
    <dgm:pt modelId="{F0E3A43B-AA84-2242-96E9-EEB19D3438EE}" type="sibTrans" cxnId="{376F4B74-61BD-CA46-8C75-A5AABC6F6F06}">
      <dgm:prSet/>
      <dgm:spPr/>
      <dgm:t>
        <a:bodyPr/>
        <a:lstStyle/>
        <a:p>
          <a:endParaRPr lang="en-US"/>
        </a:p>
      </dgm:t>
    </dgm:pt>
    <dgm:pt modelId="{3BC2FBE3-0D9C-7446-9A90-2EFB1325647E}" type="pres">
      <dgm:prSet presAssocID="{00757927-AE4C-804C-87DE-EAFC9284DF1A}" presName="composite" presStyleCnt="0">
        <dgm:presLayoutVars>
          <dgm:chMax val="1"/>
          <dgm:dir/>
          <dgm:resizeHandles val="exact"/>
        </dgm:presLayoutVars>
      </dgm:prSet>
      <dgm:spPr/>
    </dgm:pt>
    <dgm:pt modelId="{D4651072-C6D6-754C-98BB-2340C454628B}" type="pres">
      <dgm:prSet presAssocID="{00757927-AE4C-804C-87DE-EAFC9284DF1A}" presName="radial" presStyleCnt="0">
        <dgm:presLayoutVars>
          <dgm:animLvl val="ctr"/>
        </dgm:presLayoutVars>
      </dgm:prSet>
      <dgm:spPr/>
    </dgm:pt>
    <dgm:pt modelId="{EB69965F-24A6-DC44-B21A-37C855449566}" type="pres">
      <dgm:prSet presAssocID="{8295114D-02DB-BC48-8EFC-A68548CC0A59}" presName="centerShape" presStyleLbl="vennNode1" presStyleIdx="0" presStyleCnt="5" custScaleX="109296" custScaleY="102465"/>
      <dgm:spPr/>
    </dgm:pt>
    <dgm:pt modelId="{684D517E-7CED-5644-BFFC-B93C46692EE6}" type="pres">
      <dgm:prSet presAssocID="{E13DB1BF-877B-FD47-936F-23752CD62773}" presName="node" presStyleLbl="vennNode1" presStyleIdx="1" presStyleCnt="5" custScaleX="136107" custScaleY="128868" custRadScaleRad="95326" custRadScaleInc="-311">
        <dgm:presLayoutVars>
          <dgm:bulletEnabled val="1"/>
        </dgm:presLayoutVars>
      </dgm:prSet>
      <dgm:spPr/>
    </dgm:pt>
    <dgm:pt modelId="{057FFAB7-DADA-E443-9E00-1C2F22AC9241}" type="pres">
      <dgm:prSet presAssocID="{6C1DC966-213D-8D4C-B18F-792A8E21986D}" presName="node" presStyleLbl="vennNode1" presStyleIdx="2" presStyleCnt="5" custScaleX="127940" custScaleY="132646" custRadScaleRad="110086" custRadScaleInc="-676">
        <dgm:presLayoutVars>
          <dgm:bulletEnabled val="1"/>
        </dgm:presLayoutVars>
      </dgm:prSet>
      <dgm:spPr/>
    </dgm:pt>
    <dgm:pt modelId="{0D17E507-A4C5-6D45-B20D-E5F5FB71BBF6}" type="pres">
      <dgm:prSet presAssocID="{A7F4D80D-1EF5-6741-87A8-9A178A87146A}" presName="node" presStyleLbl="vennNode1" presStyleIdx="3" presStyleCnt="5" custScaleX="134121" custScaleY="125570" custRadScaleRad="99138" custRadScaleInc="-556">
        <dgm:presLayoutVars>
          <dgm:bulletEnabled val="1"/>
        </dgm:presLayoutVars>
      </dgm:prSet>
      <dgm:spPr/>
    </dgm:pt>
    <dgm:pt modelId="{7D950D67-9338-2544-B6CE-A7958036B280}" type="pres">
      <dgm:prSet presAssocID="{569737D9-99FD-B24B-A0A5-1AFE02B04A78}" presName="node" presStyleLbl="vennNode1" presStyleIdx="4" presStyleCnt="5" custScaleX="134565" custScaleY="135172" custRadScaleRad="107843" custRadScaleInc="2074">
        <dgm:presLayoutVars>
          <dgm:bulletEnabled val="1"/>
        </dgm:presLayoutVars>
      </dgm:prSet>
      <dgm:spPr/>
    </dgm:pt>
  </dgm:ptLst>
  <dgm:cxnLst>
    <dgm:cxn modelId="{7A267C29-6D40-3244-A03A-A7F6CDCE4CCB}" srcId="{00757927-AE4C-804C-87DE-EAFC9284DF1A}" destId="{8295114D-02DB-BC48-8EFC-A68548CC0A59}" srcOrd="0" destOrd="0" parTransId="{02C0B685-273C-CA46-8EB6-D44890BA7407}" sibTransId="{8054C12F-AC1A-7E44-ADCC-7C35C33B6BC9}"/>
    <dgm:cxn modelId="{AB93792F-36F7-204D-B068-2148CD33E884}" srcId="{8295114D-02DB-BC48-8EFC-A68548CC0A59}" destId="{E13DB1BF-877B-FD47-936F-23752CD62773}" srcOrd="0" destOrd="0" parTransId="{9753A601-78C6-C14A-B745-7F5E15C2D710}" sibTransId="{AB508AB9-F74C-E34A-9F17-C797066D36A3}"/>
    <dgm:cxn modelId="{B887405B-1919-4FD7-935C-5E90B10A305D}" type="presOf" srcId="{E13DB1BF-877B-FD47-936F-23752CD62773}" destId="{684D517E-7CED-5644-BFFC-B93C46692EE6}" srcOrd="0" destOrd="0" presId="urn:microsoft.com/office/officeart/2005/8/layout/radial3"/>
    <dgm:cxn modelId="{CBFF6E5D-811A-48F7-8474-6765ABD5A271}" type="presOf" srcId="{6C1DC966-213D-8D4C-B18F-792A8E21986D}" destId="{057FFAB7-DADA-E443-9E00-1C2F22AC9241}" srcOrd="0" destOrd="0" presId="urn:microsoft.com/office/officeart/2005/8/layout/radial3"/>
    <dgm:cxn modelId="{CB7FF151-D968-4651-B4BF-E3E492E53F0E}" type="presOf" srcId="{569737D9-99FD-B24B-A0A5-1AFE02B04A78}" destId="{7D950D67-9338-2544-B6CE-A7958036B280}" srcOrd="0" destOrd="0" presId="urn:microsoft.com/office/officeart/2005/8/layout/radial3"/>
    <dgm:cxn modelId="{376F4B74-61BD-CA46-8C75-A5AABC6F6F06}" srcId="{8295114D-02DB-BC48-8EFC-A68548CC0A59}" destId="{569737D9-99FD-B24B-A0A5-1AFE02B04A78}" srcOrd="3" destOrd="0" parTransId="{2159ADAA-3776-E749-AE00-65E13622C36A}" sibTransId="{F0E3A43B-AA84-2242-96E9-EEB19D3438EE}"/>
    <dgm:cxn modelId="{3FD33A59-8C63-7B4F-8A0A-9CE454F4D04E}" srcId="{8295114D-02DB-BC48-8EFC-A68548CC0A59}" destId="{6C1DC966-213D-8D4C-B18F-792A8E21986D}" srcOrd="1" destOrd="0" parTransId="{B55A7279-8E8F-CE4A-A7C8-E9BB6CF0F1CB}" sibTransId="{518B665E-D368-284B-B473-7E04AA52A8EA}"/>
    <dgm:cxn modelId="{0FDA82A6-4CD3-49D4-B4F5-C9E80E8A2310}" type="presOf" srcId="{A7F4D80D-1EF5-6741-87A8-9A178A87146A}" destId="{0D17E507-A4C5-6D45-B20D-E5F5FB71BBF6}" srcOrd="0" destOrd="0" presId="urn:microsoft.com/office/officeart/2005/8/layout/radial3"/>
    <dgm:cxn modelId="{D39304B7-6564-3A49-988E-A4D0565549CA}" srcId="{8295114D-02DB-BC48-8EFC-A68548CC0A59}" destId="{A7F4D80D-1EF5-6741-87A8-9A178A87146A}" srcOrd="2" destOrd="0" parTransId="{E75F6BAC-20CE-A844-A71F-41A5D1C4317F}" sibTransId="{3FBE93D5-A859-0A40-92A1-42D233DBDAD5}"/>
    <dgm:cxn modelId="{28E8AFDB-7D7B-4265-AEBD-7DC7E61A02D5}" type="presOf" srcId="{00757927-AE4C-804C-87DE-EAFC9284DF1A}" destId="{3BC2FBE3-0D9C-7446-9A90-2EFB1325647E}" srcOrd="0" destOrd="0" presId="urn:microsoft.com/office/officeart/2005/8/layout/radial3"/>
    <dgm:cxn modelId="{68A088F5-D94D-4DD3-B4F1-EB3460758E36}" type="presOf" srcId="{8295114D-02DB-BC48-8EFC-A68548CC0A59}" destId="{EB69965F-24A6-DC44-B21A-37C855449566}" srcOrd="0" destOrd="0" presId="urn:microsoft.com/office/officeart/2005/8/layout/radial3"/>
    <dgm:cxn modelId="{66EF18B1-9898-494B-AB20-B10E0ABC85B7}" type="presParOf" srcId="{3BC2FBE3-0D9C-7446-9A90-2EFB1325647E}" destId="{D4651072-C6D6-754C-98BB-2340C454628B}" srcOrd="0" destOrd="0" presId="urn:microsoft.com/office/officeart/2005/8/layout/radial3"/>
    <dgm:cxn modelId="{C79FD0E9-2660-4ADC-9A00-C1ADA174CA37}" type="presParOf" srcId="{D4651072-C6D6-754C-98BB-2340C454628B}" destId="{EB69965F-24A6-DC44-B21A-37C855449566}" srcOrd="0" destOrd="0" presId="urn:microsoft.com/office/officeart/2005/8/layout/radial3"/>
    <dgm:cxn modelId="{35BED7E3-90BD-4054-B681-6A5203312477}" type="presParOf" srcId="{D4651072-C6D6-754C-98BB-2340C454628B}" destId="{684D517E-7CED-5644-BFFC-B93C46692EE6}" srcOrd="1" destOrd="0" presId="urn:microsoft.com/office/officeart/2005/8/layout/radial3"/>
    <dgm:cxn modelId="{40648D5D-0BE9-43AC-ACA4-666A537FA065}" type="presParOf" srcId="{D4651072-C6D6-754C-98BB-2340C454628B}" destId="{057FFAB7-DADA-E443-9E00-1C2F22AC9241}" srcOrd="2" destOrd="0" presId="urn:microsoft.com/office/officeart/2005/8/layout/radial3"/>
    <dgm:cxn modelId="{BD3B371D-4602-4083-A22A-2E8070A756E4}" type="presParOf" srcId="{D4651072-C6D6-754C-98BB-2340C454628B}" destId="{0D17E507-A4C5-6D45-B20D-E5F5FB71BBF6}" srcOrd="3" destOrd="0" presId="urn:microsoft.com/office/officeart/2005/8/layout/radial3"/>
    <dgm:cxn modelId="{BD790179-D747-4F2F-9C44-0F0DB59B1F92}" type="presParOf" srcId="{D4651072-C6D6-754C-98BB-2340C454628B}" destId="{7D950D67-9338-2544-B6CE-A7958036B280}" srcOrd="4" destOrd="0" presId="urn:microsoft.com/office/officeart/2005/8/layout/radial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71EAD8C1-24E9-45DE-9514-1EEA5EAD3451}" type="doc">
      <dgm:prSet loTypeId="urn:microsoft.com/office/officeart/2005/8/layout/vList3" loCatId="picture" qsTypeId="urn:microsoft.com/office/officeart/2005/8/quickstyle/simple1" qsCatId="simple" csTypeId="urn:microsoft.com/office/officeart/2005/8/colors/colorful5" csCatId="colorful" phldr="1"/>
      <dgm:spPr/>
    </dgm:pt>
    <dgm:pt modelId="{FBA1A832-BBFA-4473-867C-C5515FC80357}">
      <dgm:prSet phldrT="[Text]" custT="1"/>
      <dgm:spPr/>
      <dgm:t>
        <a:bodyPr/>
        <a:lstStyle/>
        <a:p>
          <a:r>
            <a:rPr lang="en-US" sz="4400" dirty="0"/>
            <a:t>Contact information</a:t>
          </a:r>
        </a:p>
      </dgm:t>
    </dgm:pt>
    <dgm:pt modelId="{9720FD1F-2EC8-42F1-8465-E08984FF30FF}" type="parTrans" cxnId="{8F119436-430E-45C4-9A2A-8EA938541EA6}">
      <dgm:prSet/>
      <dgm:spPr/>
      <dgm:t>
        <a:bodyPr/>
        <a:lstStyle/>
        <a:p>
          <a:endParaRPr lang="en-US" sz="2400"/>
        </a:p>
      </dgm:t>
    </dgm:pt>
    <dgm:pt modelId="{C9398B9E-C02F-48F4-8D6D-4E57D6EF80D8}" type="sibTrans" cxnId="{8F119436-430E-45C4-9A2A-8EA938541EA6}">
      <dgm:prSet/>
      <dgm:spPr/>
      <dgm:t>
        <a:bodyPr/>
        <a:lstStyle/>
        <a:p>
          <a:endParaRPr lang="en-US" sz="2400"/>
        </a:p>
      </dgm:t>
    </dgm:pt>
    <dgm:pt modelId="{257EF6D5-7771-4DA8-888A-9C36BD27EAB5}">
      <dgm:prSet phldrT="[Text]" custT="1"/>
      <dgm:spPr/>
      <dgm:t>
        <a:bodyPr/>
        <a:lstStyle/>
        <a:p>
          <a:r>
            <a:rPr lang="en-US" sz="4300" dirty="0"/>
            <a:t>Landlord-Tenant-Case Manager Agreement</a:t>
          </a:r>
        </a:p>
      </dgm:t>
    </dgm:pt>
    <dgm:pt modelId="{664D7BAD-83EC-4F24-9E55-F0AF374C423F}" type="parTrans" cxnId="{567986CC-0A5F-4A5D-8CD0-10A2542C097D}">
      <dgm:prSet/>
      <dgm:spPr/>
      <dgm:t>
        <a:bodyPr/>
        <a:lstStyle/>
        <a:p>
          <a:endParaRPr lang="en-US" sz="2400"/>
        </a:p>
      </dgm:t>
    </dgm:pt>
    <dgm:pt modelId="{8DF4F875-F6E6-4491-AC6D-EECAB6BB9784}" type="sibTrans" cxnId="{567986CC-0A5F-4A5D-8CD0-10A2542C097D}">
      <dgm:prSet/>
      <dgm:spPr/>
      <dgm:t>
        <a:bodyPr/>
        <a:lstStyle/>
        <a:p>
          <a:endParaRPr lang="en-US" sz="2400"/>
        </a:p>
      </dgm:t>
    </dgm:pt>
    <dgm:pt modelId="{A6A61404-0B81-4AF9-86E6-B2A921028BDB}">
      <dgm:prSet phldrT="[Text]" custT="1"/>
      <dgm:spPr/>
      <dgm:t>
        <a:bodyPr/>
        <a:lstStyle/>
        <a:p>
          <a:r>
            <a:rPr lang="en-US" sz="4400" dirty="0"/>
            <a:t>Make Introductions!</a:t>
          </a:r>
        </a:p>
      </dgm:t>
    </dgm:pt>
    <dgm:pt modelId="{792F37C0-92F0-4F5F-B5AA-986239B6BA92}" type="parTrans" cxnId="{40F08E4C-6EEE-4EF2-B133-03011FBCD233}">
      <dgm:prSet/>
      <dgm:spPr/>
      <dgm:t>
        <a:bodyPr/>
        <a:lstStyle/>
        <a:p>
          <a:endParaRPr lang="en-US" sz="2400"/>
        </a:p>
      </dgm:t>
    </dgm:pt>
    <dgm:pt modelId="{44F40B44-D682-437D-A8D5-5DB090F9A60F}" type="sibTrans" cxnId="{40F08E4C-6EEE-4EF2-B133-03011FBCD233}">
      <dgm:prSet/>
      <dgm:spPr/>
      <dgm:t>
        <a:bodyPr/>
        <a:lstStyle/>
        <a:p>
          <a:endParaRPr lang="en-US" sz="2400"/>
        </a:p>
      </dgm:t>
    </dgm:pt>
    <dgm:pt modelId="{ED250DC7-D98A-4113-95CD-750C1934A4C7}" type="pres">
      <dgm:prSet presAssocID="{71EAD8C1-24E9-45DE-9514-1EEA5EAD3451}" presName="linearFlow" presStyleCnt="0">
        <dgm:presLayoutVars>
          <dgm:dir/>
          <dgm:resizeHandles val="exact"/>
        </dgm:presLayoutVars>
      </dgm:prSet>
      <dgm:spPr/>
    </dgm:pt>
    <dgm:pt modelId="{E517379B-4520-4926-8E54-6D390882F959}" type="pres">
      <dgm:prSet presAssocID="{FBA1A832-BBFA-4473-867C-C5515FC80357}" presName="composite" presStyleCnt="0"/>
      <dgm:spPr/>
    </dgm:pt>
    <dgm:pt modelId="{EB0C4CD5-217C-4CC6-87B3-CFF5323637F4}" type="pres">
      <dgm:prSet presAssocID="{FBA1A832-BBFA-4473-867C-C5515FC80357}" presName="imgShp" presStyleLbl="fgImgPlace1" presStyleIdx="0" presStyleCnt="3"/>
      <dgm:spPr>
        <a:blipFill>
          <a:blip xmlns:r="http://schemas.openxmlformats.org/officeDocument/2006/relationships" r:embed="rId1" cstate="print">
            <a:extLst>
              <a:ext uri="{28A0092B-C50C-407E-A947-70E740481C1C}">
                <a14:useLocalDpi xmlns:a14="http://schemas.microsoft.com/office/drawing/2010/main" val="0"/>
              </a:ext>
            </a:extLst>
          </a:blip>
          <a:srcRect/>
          <a:stretch>
            <a:fillRect t="-8000" b="-8000"/>
          </a:stretch>
        </a:blipFill>
      </dgm:spPr>
    </dgm:pt>
    <dgm:pt modelId="{91EE58C3-BB82-4650-979C-410D652DDA51}" type="pres">
      <dgm:prSet presAssocID="{FBA1A832-BBFA-4473-867C-C5515FC80357}" presName="txShp" presStyleLbl="node1" presStyleIdx="0" presStyleCnt="3" custLinFactNeighborX="-108" custLinFactNeighborY="-11">
        <dgm:presLayoutVars>
          <dgm:bulletEnabled val="1"/>
        </dgm:presLayoutVars>
      </dgm:prSet>
      <dgm:spPr/>
    </dgm:pt>
    <dgm:pt modelId="{F6EAD3FF-A680-44B0-84A8-D466A63BB73B}" type="pres">
      <dgm:prSet presAssocID="{C9398B9E-C02F-48F4-8D6D-4E57D6EF80D8}" presName="spacing" presStyleCnt="0"/>
      <dgm:spPr/>
    </dgm:pt>
    <dgm:pt modelId="{416AA6E7-2E59-4632-B9D4-5A03F37A48A1}" type="pres">
      <dgm:prSet presAssocID="{257EF6D5-7771-4DA8-888A-9C36BD27EAB5}" presName="composite" presStyleCnt="0"/>
      <dgm:spPr/>
    </dgm:pt>
    <dgm:pt modelId="{B216EA5A-0115-43B4-B6A6-4935D4A6ED4D}" type="pres">
      <dgm:prSet presAssocID="{257EF6D5-7771-4DA8-888A-9C36BD27EAB5}" presName="imgShp" presStyleLbl="fgImgPlace1" presStyleIdx="1" presStyleCnt="3"/>
      <dgm:spPr>
        <a:blipFill>
          <a:blip xmlns:r="http://schemas.openxmlformats.org/officeDocument/2006/relationships" r:embed="rId2" cstate="print">
            <a:extLst>
              <a:ext uri="{28A0092B-C50C-407E-A947-70E740481C1C}">
                <a14:useLocalDpi xmlns:a14="http://schemas.microsoft.com/office/drawing/2010/main" val="0"/>
              </a:ext>
            </a:extLst>
          </a:blip>
          <a:srcRect/>
          <a:stretch>
            <a:fillRect l="-25000" r="-25000"/>
          </a:stretch>
        </a:blipFill>
      </dgm:spPr>
    </dgm:pt>
    <dgm:pt modelId="{3DF942F8-EA3C-4DB5-9C06-6160E1456D59}" type="pres">
      <dgm:prSet presAssocID="{257EF6D5-7771-4DA8-888A-9C36BD27EAB5}" presName="txShp" presStyleLbl="node1" presStyleIdx="1" presStyleCnt="3">
        <dgm:presLayoutVars>
          <dgm:bulletEnabled val="1"/>
        </dgm:presLayoutVars>
      </dgm:prSet>
      <dgm:spPr/>
    </dgm:pt>
    <dgm:pt modelId="{341EF48F-3C37-4398-BBBE-8B08EE8CDCB9}" type="pres">
      <dgm:prSet presAssocID="{8DF4F875-F6E6-4491-AC6D-EECAB6BB9784}" presName="spacing" presStyleCnt="0"/>
      <dgm:spPr/>
    </dgm:pt>
    <dgm:pt modelId="{6E92433F-9BA5-4263-922E-F2B500FAE144}" type="pres">
      <dgm:prSet presAssocID="{A6A61404-0B81-4AF9-86E6-B2A921028BDB}" presName="composite" presStyleCnt="0"/>
      <dgm:spPr/>
    </dgm:pt>
    <dgm:pt modelId="{AD30E6FC-76E9-47EA-A3DC-431C2E2E7B3E}" type="pres">
      <dgm:prSet presAssocID="{A6A61404-0B81-4AF9-86E6-B2A921028BDB}" presName="imgShp" presStyleLbl="fgImgPlace1" presStyleIdx="2" presStyleCnt="3"/>
      <dgm:spPr>
        <a:blipFill>
          <a:blip xmlns:r="http://schemas.openxmlformats.org/officeDocument/2006/relationships" r:embed="rId3" cstate="print">
            <a:extLst>
              <a:ext uri="{28A0092B-C50C-407E-A947-70E740481C1C}">
                <a14:useLocalDpi xmlns:a14="http://schemas.microsoft.com/office/drawing/2010/main" val="0"/>
              </a:ext>
            </a:extLst>
          </a:blip>
          <a:srcRect/>
          <a:stretch>
            <a:fillRect l="-25000" r="-25000"/>
          </a:stretch>
        </a:blipFill>
      </dgm:spPr>
    </dgm:pt>
    <dgm:pt modelId="{1991AC7E-0688-4C02-93F9-473C73A9A648}" type="pres">
      <dgm:prSet presAssocID="{A6A61404-0B81-4AF9-86E6-B2A921028BDB}" presName="txShp" presStyleLbl="node1" presStyleIdx="2" presStyleCnt="3">
        <dgm:presLayoutVars>
          <dgm:bulletEnabled val="1"/>
        </dgm:presLayoutVars>
      </dgm:prSet>
      <dgm:spPr/>
    </dgm:pt>
  </dgm:ptLst>
  <dgm:cxnLst>
    <dgm:cxn modelId="{46A03717-C130-4B41-B791-1D03636F545D}" type="presOf" srcId="{71EAD8C1-24E9-45DE-9514-1EEA5EAD3451}" destId="{ED250DC7-D98A-4113-95CD-750C1934A4C7}" srcOrd="0" destOrd="0" presId="urn:microsoft.com/office/officeart/2005/8/layout/vList3"/>
    <dgm:cxn modelId="{E2216A2C-F163-4553-B215-3EA885438484}" type="presOf" srcId="{FBA1A832-BBFA-4473-867C-C5515FC80357}" destId="{91EE58C3-BB82-4650-979C-410D652DDA51}" srcOrd="0" destOrd="0" presId="urn:microsoft.com/office/officeart/2005/8/layout/vList3"/>
    <dgm:cxn modelId="{AC271A30-7805-4DF4-B02E-362A73FA6A23}" type="presOf" srcId="{A6A61404-0B81-4AF9-86E6-B2A921028BDB}" destId="{1991AC7E-0688-4C02-93F9-473C73A9A648}" srcOrd="0" destOrd="0" presId="urn:microsoft.com/office/officeart/2005/8/layout/vList3"/>
    <dgm:cxn modelId="{8F119436-430E-45C4-9A2A-8EA938541EA6}" srcId="{71EAD8C1-24E9-45DE-9514-1EEA5EAD3451}" destId="{FBA1A832-BBFA-4473-867C-C5515FC80357}" srcOrd="0" destOrd="0" parTransId="{9720FD1F-2EC8-42F1-8465-E08984FF30FF}" sibTransId="{C9398B9E-C02F-48F4-8D6D-4E57D6EF80D8}"/>
    <dgm:cxn modelId="{40F08E4C-6EEE-4EF2-B133-03011FBCD233}" srcId="{71EAD8C1-24E9-45DE-9514-1EEA5EAD3451}" destId="{A6A61404-0B81-4AF9-86E6-B2A921028BDB}" srcOrd="2" destOrd="0" parTransId="{792F37C0-92F0-4F5F-B5AA-986239B6BA92}" sibTransId="{44F40B44-D682-437D-A8D5-5DB090F9A60F}"/>
    <dgm:cxn modelId="{98FA6B52-D710-4D51-B561-8F40958875A4}" type="presOf" srcId="{257EF6D5-7771-4DA8-888A-9C36BD27EAB5}" destId="{3DF942F8-EA3C-4DB5-9C06-6160E1456D59}" srcOrd="0" destOrd="0" presId="urn:microsoft.com/office/officeart/2005/8/layout/vList3"/>
    <dgm:cxn modelId="{567986CC-0A5F-4A5D-8CD0-10A2542C097D}" srcId="{71EAD8C1-24E9-45DE-9514-1EEA5EAD3451}" destId="{257EF6D5-7771-4DA8-888A-9C36BD27EAB5}" srcOrd="1" destOrd="0" parTransId="{664D7BAD-83EC-4F24-9E55-F0AF374C423F}" sibTransId="{8DF4F875-F6E6-4491-AC6D-EECAB6BB9784}"/>
    <dgm:cxn modelId="{BDA86C64-7C40-4339-AABE-16FDC5710D54}" type="presParOf" srcId="{ED250DC7-D98A-4113-95CD-750C1934A4C7}" destId="{E517379B-4520-4926-8E54-6D390882F959}" srcOrd="0" destOrd="0" presId="urn:microsoft.com/office/officeart/2005/8/layout/vList3"/>
    <dgm:cxn modelId="{66FC0BA8-8E0B-437E-A61E-8B3B7DE97123}" type="presParOf" srcId="{E517379B-4520-4926-8E54-6D390882F959}" destId="{EB0C4CD5-217C-4CC6-87B3-CFF5323637F4}" srcOrd="0" destOrd="0" presId="urn:microsoft.com/office/officeart/2005/8/layout/vList3"/>
    <dgm:cxn modelId="{42922891-E083-4F35-89FE-BE11697EEFDE}" type="presParOf" srcId="{E517379B-4520-4926-8E54-6D390882F959}" destId="{91EE58C3-BB82-4650-979C-410D652DDA51}" srcOrd="1" destOrd="0" presId="urn:microsoft.com/office/officeart/2005/8/layout/vList3"/>
    <dgm:cxn modelId="{8470A23C-4A79-4AC2-8E76-B29A9C38AD41}" type="presParOf" srcId="{ED250DC7-D98A-4113-95CD-750C1934A4C7}" destId="{F6EAD3FF-A680-44B0-84A8-D466A63BB73B}" srcOrd="1" destOrd="0" presId="urn:microsoft.com/office/officeart/2005/8/layout/vList3"/>
    <dgm:cxn modelId="{1D25C4B1-024C-4F8B-93FB-8316D5ADED01}" type="presParOf" srcId="{ED250DC7-D98A-4113-95CD-750C1934A4C7}" destId="{416AA6E7-2E59-4632-B9D4-5A03F37A48A1}" srcOrd="2" destOrd="0" presId="urn:microsoft.com/office/officeart/2005/8/layout/vList3"/>
    <dgm:cxn modelId="{7C95EA44-7E89-4424-9D41-47853B9E8059}" type="presParOf" srcId="{416AA6E7-2E59-4632-B9D4-5A03F37A48A1}" destId="{B216EA5A-0115-43B4-B6A6-4935D4A6ED4D}" srcOrd="0" destOrd="0" presId="urn:microsoft.com/office/officeart/2005/8/layout/vList3"/>
    <dgm:cxn modelId="{75760512-AB7A-4391-82D1-730A73A601CE}" type="presParOf" srcId="{416AA6E7-2E59-4632-B9D4-5A03F37A48A1}" destId="{3DF942F8-EA3C-4DB5-9C06-6160E1456D59}" srcOrd="1" destOrd="0" presId="urn:microsoft.com/office/officeart/2005/8/layout/vList3"/>
    <dgm:cxn modelId="{FD3E8D4F-3090-4C07-BE1D-812B417E3F00}" type="presParOf" srcId="{ED250DC7-D98A-4113-95CD-750C1934A4C7}" destId="{341EF48F-3C37-4398-BBBE-8B08EE8CDCB9}" srcOrd="3" destOrd="0" presId="urn:microsoft.com/office/officeart/2005/8/layout/vList3"/>
    <dgm:cxn modelId="{FC41998A-9577-44C4-B465-8813E959D9D0}" type="presParOf" srcId="{ED250DC7-D98A-4113-95CD-750C1934A4C7}" destId="{6E92433F-9BA5-4263-922E-F2B500FAE144}" srcOrd="4" destOrd="0" presId="urn:microsoft.com/office/officeart/2005/8/layout/vList3"/>
    <dgm:cxn modelId="{EB6C2115-0670-4914-8DA5-AAC9483AAF4A}" type="presParOf" srcId="{6E92433F-9BA5-4263-922E-F2B500FAE144}" destId="{AD30E6FC-76E9-47EA-A3DC-431C2E2E7B3E}" srcOrd="0" destOrd="0" presId="urn:microsoft.com/office/officeart/2005/8/layout/vList3"/>
    <dgm:cxn modelId="{84BF4639-4D54-4841-BED2-4678AF5BA8FF}" type="presParOf" srcId="{6E92433F-9BA5-4263-922E-F2B500FAE144}" destId="{1991AC7E-0688-4C02-93F9-473C73A9A648}" srcOrd="1" destOrd="0" presId="urn:microsoft.com/office/officeart/2005/8/layout/vList3"/>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F4365BBA-220E-4067-BA73-679DC387D41D}" type="doc">
      <dgm:prSet loTypeId="urn:microsoft.com/office/officeart/2005/8/layout/venn1" loCatId="relationship" qsTypeId="urn:microsoft.com/office/officeart/2005/8/quickstyle/simple1" qsCatId="simple" csTypeId="urn:microsoft.com/office/officeart/2005/8/colors/accent3_1" csCatId="accent3" phldr="1"/>
      <dgm:spPr/>
      <dgm:t>
        <a:bodyPr/>
        <a:lstStyle/>
        <a:p>
          <a:endParaRPr lang="en-US"/>
        </a:p>
      </dgm:t>
    </dgm:pt>
    <dgm:pt modelId="{CB090CB6-45A9-49B1-A91C-6FEE84DE19EE}">
      <dgm:prSet phldrT="[Text]" custT="1"/>
      <dgm:spPr>
        <a:ln w="38100"/>
      </dgm:spPr>
      <dgm:t>
        <a:bodyPr/>
        <a:lstStyle/>
        <a:p>
          <a:pPr algn="ctr"/>
          <a:r>
            <a:rPr lang="en-US" sz="2000" b="1" dirty="0">
              <a:solidFill>
                <a:schemeClr val="tx2"/>
              </a:solidFill>
              <a:latin typeface="+mn-lt"/>
            </a:rPr>
            <a:t>Property Owner/Management</a:t>
          </a:r>
        </a:p>
        <a:p>
          <a:pPr algn="ctr"/>
          <a:r>
            <a:rPr lang="en-US" sz="2000" b="1" i="1" dirty="0">
              <a:solidFill>
                <a:srgbClr val="0070C0"/>
              </a:solidFill>
              <a:latin typeface="+mn-lt"/>
            </a:rPr>
            <a:t>Manage the Property</a:t>
          </a:r>
        </a:p>
      </dgm:t>
    </dgm:pt>
    <dgm:pt modelId="{A0BC4840-58BB-4B9A-A9BB-630819829143}" type="parTrans" cxnId="{6ADE32C3-2808-4EF4-BE52-479745C4E735}">
      <dgm:prSet/>
      <dgm:spPr/>
      <dgm:t>
        <a:bodyPr/>
        <a:lstStyle/>
        <a:p>
          <a:pPr algn="ctr"/>
          <a:endParaRPr lang="en-US" sz="2000">
            <a:latin typeface="+mn-lt"/>
          </a:endParaRPr>
        </a:p>
      </dgm:t>
    </dgm:pt>
    <dgm:pt modelId="{C7B24C31-EEBE-4AAF-903D-73507712B0EF}" type="sibTrans" cxnId="{6ADE32C3-2808-4EF4-BE52-479745C4E735}">
      <dgm:prSet/>
      <dgm:spPr/>
      <dgm:t>
        <a:bodyPr/>
        <a:lstStyle/>
        <a:p>
          <a:pPr algn="ctr"/>
          <a:endParaRPr lang="en-US" sz="2000">
            <a:latin typeface="+mn-lt"/>
          </a:endParaRPr>
        </a:p>
      </dgm:t>
    </dgm:pt>
    <dgm:pt modelId="{CF1014C1-585D-4071-9A0A-733D1E449D10}">
      <dgm:prSet phldrT="[Text]" custT="1"/>
      <dgm:spPr>
        <a:ln w="38100"/>
      </dgm:spPr>
      <dgm:t>
        <a:bodyPr/>
        <a:lstStyle/>
        <a:p>
          <a:pPr algn="ctr"/>
          <a:r>
            <a:rPr lang="en-US" sz="2000" b="1" dirty="0">
              <a:solidFill>
                <a:schemeClr val="tx2"/>
              </a:solidFill>
              <a:latin typeface="+mn-lt"/>
            </a:rPr>
            <a:t>Service Agency</a:t>
          </a:r>
        </a:p>
        <a:p>
          <a:pPr algn="ctr"/>
          <a:r>
            <a:rPr lang="en-US" sz="2000" b="1" i="1" dirty="0">
              <a:solidFill>
                <a:srgbClr val="0070C0"/>
              </a:solidFill>
              <a:latin typeface="+mn-lt"/>
            </a:rPr>
            <a:t>Support the Tenant</a:t>
          </a:r>
        </a:p>
      </dgm:t>
    </dgm:pt>
    <dgm:pt modelId="{B2322F0D-AEFA-4708-870F-AEFC51EB0893}" type="sibTrans" cxnId="{5DA37BC5-656E-49D2-91D0-FC50EDD4A403}">
      <dgm:prSet/>
      <dgm:spPr/>
      <dgm:t>
        <a:bodyPr/>
        <a:lstStyle/>
        <a:p>
          <a:pPr algn="ctr"/>
          <a:endParaRPr lang="en-US" sz="2000">
            <a:latin typeface="+mn-lt"/>
          </a:endParaRPr>
        </a:p>
      </dgm:t>
    </dgm:pt>
    <dgm:pt modelId="{ABAE4288-1377-4ABA-A484-F38A8B5DF002}" type="parTrans" cxnId="{5DA37BC5-656E-49D2-91D0-FC50EDD4A403}">
      <dgm:prSet/>
      <dgm:spPr/>
      <dgm:t>
        <a:bodyPr/>
        <a:lstStyle/>
        <a:p>
          <a:pPr algn="ctr"/>
          <a:endParaRPr lang="en-US" sz="2000">
            <a:latin typeface="+mn-lt"/>
          </a:endParaRPr>
        </a:p>
      </dgm:t>
    </dgm:pt>
    <dgm:pt modelId="{A7B60798-E949-4AC8-BEFD-34B6143E16DF}">
      <dgm:prSet phldrT="[Text]" custT="1"/>
      <dgm:spPr>
        <a:ln w="38100"/>
      </dgm:spPr>
      <dgm:t>
        <a:bodyPr/>
        <a:lstStyle/>
        <a:p>
          <a:pPr algn="ctr"/>
          <a:r>
            <a:rPr lang="en-US" sz="2000" b="1" dirty="0">
              <a:solidFill>
                <a:schemeClr val="tx2"/>
              </a:solidFill>
              <a:latin typeface="+mn-lt"/>
            </a:rPr>
            <a:t>Tenant</a:t>
          </a:r>
        </a:p>
        <a:p>
          <a:pPr algn="ctr"/>
          <a:r>
            <a:rPr lang="en-US" sz="2000" b="1" i="1" dirty="0">
              <a:solidFill>
                <a:srgbClr val="0070C0"/>
              </a:solidFill>
              <a:latin typeface="+mn-lt"/>
            </a:rPr>
            <a:t>Live safely and independently </a:t>
          </a:r>
          <a:endParaRPr lang="en-US" sz="2000" b="1" dirty="0">
            <a:solidFill>
              <a:srgbClr val="0070C0"/>
            </a:solidFill>
            <a:latin typeface="+mn-lt"/>
          </a:endParaRPr>
        </a:p>
        <a:p>
          <a:pPr algn="ctr"/>
          <a:endParaRPr lang="en-US" sz="2000" b="1" i="1" dirty="0">
            <a:solidFill>
              <a:srgbClr val="050206"/>
            </a:solidFill>
            <a:latin typeface="+mn-lt"/>
          </a:endParaRPr>
        </a:p>
      </dgm:t>
    </dgm:pt>
    <dgm:pt modelId="{CFE08FD4-F4DF-4397-A145-7FF02104B3E0}" type="parTrans" cxnId="{FDEF495C-9F4F-4587-8EA9-240B57BBF5EE}">
      <dgm:prSet/>
      <dgm:spPr/>
      <dgm:t>
        <a:bodyPr/>
        <a:lstStyle/>
        <a:p>
          <a:pPr algn="ctr"/>
          <a:endParaRPr lang="en-US" sz="2000">
            <a:latin typeface="+mn-lt"/>
          </a:endParaRPr>
        </a:p>
      </dgm:t>
    </dgm:pt>
    <dgm:pt modelId="{945E049B-EAFB-46E3-945B-5478B4B88F0C}" type="sibTrans" cxnId="{FDEF495C-9F4F-4587-8EA9-240B57BBF5EE}">
      <dgm:prSet/>
      <dgm:spPr/>
      <dgm:t>
        <a:bodyPr/>
        <a:lstStyle/>
        <a:p>
          <a:pPr algn="ctr"/>
          <a:endParaRPr lang="en-US" sz="2000">
            <a:latin typeface="+mn-lt"/>
          </a:endParaRPr>
        </a:p>
      </dgm:t>
    </dgm:pt>
    <dgm:pt modelId="{0A8DB4E4-3055-43E4-A4F4-F5C2B1ED4658}" type="pres">
      <dgm:prSet presAssocID="{F4365BBA-220E-4067-BA73-679DC387D41D}" presName="compositeShape" presStyleCnt="0">
        <dgm:presLayoutVars>
          <dgm:chMax val="7"/>
          <dgm:dir/>
          <dgm:resizeHandles val="exact"/>
        </dgm:presLayoutVars>
      </dgm:prSet>
      <dgm:spPr/>
    </dgm:pt>
    <dgm:pt modelId="{0B8D5150-A088-49E7-8CDA-A170F2605EE2}" type="pres">
      <dgm:prSet presAssocID="{CB090CB6-45A9-49B1-A91C-6FEE84DE19EE}" presName="circ1" presStyleLbl="vennNode1" presStyleIdx="0" presStyleCnt="3" custScaleX="100140" custScaleY="100140" custLinFactNeighborX="-3431" custLinFactNeighborY="-1746"/>
      <dgm:spPr/>
    </dgm:pt>
    <dgm:pt modelId="{C6F22761-3F52-41E4-8F39-32A305762973}" type="pres">
      <dgm:prSet presAssocID="{CB090CB6-45A9-49B1-A91C-6FEE84DE19EE}" presName="circ1Tx" presStyleLbl="revTx" presStyleIdx="0" presStyleCnt="0">
        <dgm:presLayoutVars>
          <dgm:chMax val="0"/>
          <dgm:chPref val="0"/>
          <dgm:bulletEnabled val="1"/>
        </dgm:presLayoutVars>
      </dgm:prSet>
      <dgm:spPr/>
    </dgm:pt>
    <dgm:pt modelId="{CB5CD6CA-A58A-4EC5-B7E2-41FDE2464E74}" type="pres">
      <dgm:prSet presAssocID="{CF1014C1-585D-4071-9A0A-733D1E449D10}" presName="circ2" presStyleLbl="vennNode1" presStyleIdx="1" presStyleCnt="3" custScaleX="100140" custScaleY="100140" custLinFactNeighborX="4663" custLinFactNeighborY="-2011"/>
      <dgm:spPr/>
    </dgm:pt>
    <dgm:pt modelId="{37067C43-0432-4386-BF18-A373D0C5E0B3}" type="pres">
      <dgm:prSet presAssocID="{CF1014C1-585D-4071-9A0A-733D1E449D10}" presName="circ2Tx" presStyleLbl="revTx" presStyleIdx="0" presStyleCnt="0">
        <dgm:presLayoutVars>
          <dgm:chMax val="0"/>
          <dgm:chPref val="0"/>
          <dgm:bulletEnabled val="1"/>
        </dgm:presLayoutVars>
      </dgm:prSet>
      <dgm:spPr/>
    </dgm:pt>
    <dgm:pt modelId="{3693E0C6-99F8-48DF-B9C7-E623F8AE45B3}" type="pres">
      <dgm:prSet presAssocID="{A7B60798-E949-4AC8-BEFD-34B6143E16DF}" presName="circ3" presStyleLbl="vennNode1" presStyleIdx="2" presStyleCnt="3" custLinFactNeighborY="-1818"/>
      <dgm:spPr/>
    </dgm:pt>
    <dgm:pt modelId="{D4D107EA-941F-4917-A568-8916F364514C}" type="pres">
      <dgm:prSet presAssocID="{A7B60798-E949-4AC8-BEFD-34B6143E16DF}" presName="circ3Tx" presStyleLbl="revTx" presStyleIdx="0" presStyleCnt="0">
        <dgm:presLayoutVars>
          <dgm:chMax val="0"/>
          <dgm:chPref val="0"/>
          <dgm:bulletEnabled val="1"/>
        </dgm:presLayoutVars>
      </dgm:prSet>
      <dgm:spPr/>
    </dgm:pt>
  </dgm:ptLst>
  <dgm:cxnLst>
    <dgm:cxn modelId="{28309719-A332-4E38-A0FA-D60F72C93D97}" type="presOf" srcId="{CF1014C1-585D-4071-9A0A-733D1E449D10}" destId="{37067C43-0432-4386-BF18-A373D0C5E0B3}" srcOrd="1" destOrd="0" presId="urn:microsoft.com/office/officeart/2005/8/layout/venn1"/>
    <dgm:cxn modelId="{F937E23D-9A95-4F5B-950A-A3BCA8908F9B}" type="presOf" srcId="{CF1014C1-585D-4071-9A0A-733D1E449D10}" destId="{CB5CD6CA-A58A-4EC5-B7E2-41FDE2464E74}" srcOrd="0" destOrd="0" presId="urn:microsoft.com/office/officeart/2005/8/layout/venn1"/>
    <dgm:cxn modelId="{91518240-E9D5-4320-88DB-41053F405FD7}" type="presOf" srcId="{F4365BBA-220E-4067-BA73-679DC387D41D}" destId="{0A8DB4E4-3055-43E4-A4F4-F5C2B1ED4658}" srcOrd="0" destOrd="0" presId="urn:microsoft.com/office/officeart/2005/8/layout/venn1"/>
    <dgm:cxn modelId="{FDEF495C-9F4F-4587-8EA9-240B57BBF5EE}" srcId="{F4365BBA-220E-4067-BA73-679DC387D41D}" destId="{A7B60798-E949-4AC8-BEFD-34B6143E16DF}" srcOrd="2" destOrd="0" parTransId="{CFE08FD4-F4DF-4397-A145-7FF02104B3E0}" sibTransId="{945E049B-EAFB-46E3-945B-5478B4B88F0C}"/>
    <dgm:cxn modelId="{3A7D2E48-4D6F-48D8-8AF5-31A4A5BA3AB7}" type="presOf" srcId="{CB090CB6-45A9-49B1-A91C-6FEE84DE19EE}" destId="{C6F22761-3F52-41E4-8F39-32A305762973}" srcOrd="1" destOrd="0" presId="urn:microsoft.com/office/officeart/2005/8/layout/venn1"/>
    <dgm:cxn modelId="{DF650157-BD73-4FCF-8ED8-7C53283D2BCA}" type="presOf" srcId="{A7B60798-E949-4AC8-BEFD-34B6143E16DF}" destId="{D4D107EA-941F-4917-A568-8916F364514C}" srcOrd="1" destOrd="0" presId="urn:microsoft.com/office/officeart/2005/8/layout/venn1"/>
    <dgm:cxn modelId="{A315A3A6-D4CC-4203-BBFD-F320F4776984}" type="presOf" srcId="{A7B60798-E949-4AC8-BEFD-34B6143E16DF}" destId="{3693E0C6-99F8-48DF-B9C7-E623F8AE45B3}" srcOrd="0" destOrd="0" presId="urn:microsoft.com/office/officeart/2005/8/layout/venn1"/>
    <dgm:cxn modelId="{6ADE32C3-2808-4EF4-BE52-479745C4E735}" srcId="{F4365BBA-220E-4067-BA73-679DC387D41D}" destId="{CB090CB6-45A9-49B1-A91C-6FEE84DE19EE}" srcOrd="0" destOrd="0" parTransId="{A0BC4840-58BB-4B9A-A9BB-630819829143}" sibTransId="{C7B24C31-EEBE-4AAF-903D-73507712B0EF}"/>
    <dgm:cxn modelId="{5DA37BC5-656E-49D2-91D0-FC50EDD4A403}" srcId="{F4365BBA-220E-4067-BA73-679DC387D41D}" destId="{CF1014C1-585D-4071-9A0A-733D1E449D10}" srcOrd="1" destOrd="0" parTransId="{ABAE4288-1377-4ABA-A484-F38A8B5DF002}" sibTransId="{B2322F0D-AEFA-4708-870F-AEFC51EB0893}"/>
    <dgm:cxn modelId="{A2D54FEA-2875-4C5F-A5AD-E5C06F20B055}" type="presOf" srcId="{CB090CB6-45A9-49B1-A91C-6FEE84DE19EE}" destId="{0B8D5150-A088-49E7-8CDA-A170F2605EE2}" srcOrd="0" destOrd="0" presId="urn:microsoft.com/office/officeart/2005/8/layout/venn1"/>
    <dgm:cxn modelId="{2E8D4F81-BC19-4C24-94CA-ABF00E5EC085}" type="presParOf" srcId="{0A8DB4E4-3055-43E4-A4F4-F5C2B1ED4658}" destId="{0B8D5150-A088-49E7-8CDA-A170F2605EE2}" srcOrd="0" destOrd="0" presId="urn:microsoft.com/office/officeart/2005/8/layout/venn1"/>
    <dgm:cxn modelId="{9F40B2D5-6520-403A-948D-128710DDE572}" type="presParOf" srcId="{0A8DB4E4-3055-43E4-A4F4-F5C2B1ED4658}" destId="{C6F22761-3F52-41E4-8F39-32A305762973}" srcOrd="1" destOrd="0" presId="urn:microsoft.com/office/officeart/2005/8/layout/venn1"/>
    <dgm:cxn modelId="{268D2F3F-6836-407E-823C-BE270ACCFB9E}" type="presParOf" srcId="{0A8DB4E4-3055-43E4-A4F4-F5C2B1ED4658}" destId="{CB5CD6CA-A58A-4EC5-B7E2-41FDE2464E74}" srcOrd="2" destOrd="0" presId="urn:microsoft.com/office/officeart/2005/8/layout/venn1"/>
    <dgm:cxn modelId="{B1BB4705-84FF-4870-8E44-B06BFDD17E52}" type="presParOf" srcId="{0A8DB4E4-3055-43E4-A4F4-F5C2B1ED4658}" destId="{37067C43-0432-4386-BF18-A373D0C5E0B3}" srcOrd="3" destOrd="0" presId="urn:microsoft.com/office/officeart/2005/8/layout/venn1"/>
    <dgm:cxn modelId="{21A542DF-5178-415F-98D1-FEC1708A89FD}" type="presParOf" srcId="{0A8DB4E4-3055-43E4-A4F4-F5C2B1ED4658}" destId="{3693E0C6-99F8-48DF-B9C7-E623F8AE45B3}" srcOrd="4" destOrd="0" presId="urn:microsoft.com/office/officeart/2005/8/layout/venn1"/>
    <dgm:cxn modelId="{8A3782B0-3B91-4A6F-8432-A4D22614D998}" type="presParOf" srcId="{0A8DB4E4-3055-43E4-A4F4-F5C2B1ED4658}" destId="{D4D107EA-941F-4917-A568-8916F364514C}" srcOrd="5" destOrd="0" presId="urn:microsoft.com/office/officeart/2005/8/layout/venn1"/>
  </dgm:cxnLst>
  <dgm:bg/>
  <dgm:whole/>
  <dgm:extLst>
    <a:ext uri="http://schemas.microsoft.com/office/drawing/2008/diagram">
      <dsp:dataModelExt xmlns:dsp="http://schemas.microsoft.com/office/drawing/2008/diagram" relId="rId8" minVer="http://schemas.openxmlformats.org/drawingml/2006/diagram"/>
    </a:ext>
    <a:ext uri="{C62137D5-CB1D-491B-B009-E17868A290BF}">
      <dgm14:recolorImg xmlns:dgm14="http://schemas.microsoft.com/office/drawing/2010/diagram" val="1"/>
    </a:ext>
  </dgm:extLst>
</dgm:dataModel>
</file>

<file path=ppt/diagrams/data6.xml><?xml version="1.0" encoding="utf-8"?>
<dgm:dataModel xmlns:dgm="http://schemas.openxmlformats.org/drawingml/2006/diagram" xmlns:a="http://schemas.openxmlformats.org/drawingml/2006/main">
  <dgm:ptLst>
    <dgm:pt modelId="{370D1445-DA66-4A91-9A90-5978E60FC334}" type="doc">
      <dgm:prSet loTypeId="urn:microsoft.com/office/officeart/2005/8/layout/vList2" loCatId="list" qsTypeId="urn:microsoft.com/office/officeart/2005/8/quickstyle/simple1" qsCatId="simple" csTypeId="urn:microsoft.com/office/officeart/2005/8/colors/colorful5" csCatId="colorful" phldr="1"/>
      <dgm:spPr/>
      <dgm:t>
        <a:bodyPr/>
        <a:lstStyle/>
        <a:p>
          <a:endParaRPr lang="en-US"/>
        </a:p>
      </dgm:t>
    </dgm:pt>
    <dgm:pt modelId="{178CC05D-016C-458C-B655-1A02ECDD1F8E}">
      <dgm:prSet phldrT="[Text]" custT="1"/>
      <dgm:spPr/>
      <dgm:t>
        <a:bodyPr/>
        <a:lstStyle/>
        <a:p>
          <a:r>
            <a:rPr lang="en-US" sz="2800" dirty="0">
              <a:latin typeface="+mn-lt"/>
            </a:rPr>
            <a:t>As landlords do not work for you, you must receive written consent to share information with them.</a:t>
          </a:r>
        </a:p>
      </dgm:t>
    </dgm:pt>
    <dgm:pt modelId="{F95EF7CC-52FF-4694-91C1-308F454A6671}" type="parTrans" cxnId="{2D4A6555-EA78-46D1-B0AB-101065C8E6F5}">
      <dgm:prSet/>
      <dgm:spPr/>
      <dgm:t>
        <a:bodyPr/>
        <a:lstStyle/>
        <a:p>
          <a:endParaRPr lang="en-US" sz="2400">
            <a:latin typeface="+mn-lt"/>
          </a:endParaRPr>
        </a:p>
      </dgm:t>
    </dgm:pt>
    <dgm:pt modelId="{2C6A889B-F039-41D5-83A5-5042E9CE7045}" type="sibTrans" cxnId="{2D4A6555-EA78-46D1-B0AB-101065C8E6F5}">
      <dgm:prSet/>
      <dgm:spPr/>
      <dgm:t>
        <a:bodyPr/>
        <a:lstStyle/>
        <a:p>
          <a:endParaRPr lang="en-US" sz="2400">
            <a:latin typeface="+mn-lt"/>
          </a:endParaRPr>
        </a:p>
      </dgm:t>
    </dgm:pt>
    <dgm:pt modelId="{A7103091-2729-4542-BAB1-34FA3B553D4E}">
      <dgm:prSet phldrT="[Text]" custT="1"/>
      <dgm:spPr/>
      <dgm:t>
        <a:bodyPr/>
        <a:lstStyle/>
        <a:p>
          <a:r>
            <a:rPr lang="en-US" sz="2800" dirty="0">
              <a:latin typeface="+mn-lt"/>
            </a:rPr>
            <a:t>Landlords cannot require tenants to sign Authorization forms, as this would be a violation of their rights.</a:t>
          </a:r>
        </a:p>
      </dgm:t>
    </dgm:pt>
    <dgm:pt modelId="{327B88D2-3C4C-4AA1-9A17-98F0EB5FAE60}" type="parTrans" cxnId="{B351AE47-AB0C-4B19-BD1F-D30CA47AC26E}">
      <dgm:prSet/>
      <dgm:spPr/>
      <dgm:t>
        <a:bodyPr/>
        <a:lstStyle/>
        <a:p>
          <a:endParaRPr lang="en-US" sz="2400">
            <a:latin typeface="+mn-lt"/>
          </a:endParaRPr>
        </a:p>
      </dgm:t>
    </dgm:pt>
    <dgm:pt modelId="{3118987F-19A7-4EDB-A4B3-0D1EE11E23F0}" type="sibTrans" cxnId="{B351AE47-AB0C-4B19-BD1F-D30CA47AC26E}">
      <dgm:prSet/>
      <dgm:spPr/>
      <dgm:t>
        <a:bodyPr/>
        <a:lstStyle/>
        <a:p>
          <a:endParaRPr lang="en-US" sz="2400">
            <a:latin typeface="+mn-lt"/>
          </a:endParaRPr>
        </a:p>
      </dgm:t>
    </dgm:pt>
    <dgm:pt modelId="{BB5F6C45-9437-4ADC-9997-4353F8632669}">
      <dgm:prSet phldrT="[Text]" custT="1"/>
      <dgm:spPr/>
      <dgm:t>
        <a:bodyPr/>
        <a:lstStyle/>
        <a:p>
          <a:r>
            <a:rPr lang="en-US" sz="2800" dirty="0">
              <a:latin typeface="+mn-lt"/>
            </a:rPr>
            <a:t>Tenants may revoke their Authorization form, at any time, for any reason</a:t>
          </a:r>
          <a:r>
            <a:rPr lang="en-US" sz="3200" dirty="0">
              <a:latin typeface="+mn-lt"/>
            </a:rPr>
            <a:t>.</a:t>
          </a:r>
        </a:p>
      </dgm:t>
    </dgm:pt>
    <dgm:pt modelId="{2195DF5F-3096-44DD-BF51-5D427FB8A5D3}" type="parTrans" cxnId="{A6299684-9117-4C01-A279-A3326D50F809}">
      <dgm:prSet/>
      <dgm:spPr/>
      <dgm:t>
        <a:bodyPr/>
        <a:lstStyle/>
        <a:p>
          <a:endParaRPr lang="en-US" sz="2400">
            <a:latin typeface="+mn-lt"/>
          </a:endParaRPr>
        </a:p>
      </dgm:t>
    </dgm:pt>
    <dgm:pt modelId="{DA11872D-9519-459A-9D3F-CEEAE046C6E4}" type="sibTrans" cxnId="{A6299684-9117-4C01-A279-A3326D50F809}">
      <dgm:prSet/>
      <dgm:spPr/>
      <dgm:t>
        <a:bodyPr/>
        <a:lstStyle/>
        <a:p>
          <a:endParaRPr lang="en-US" sz="2400">
            <a:latin typeface="+mn-lt"/>
          </a:endParaRPr>
        </a:p>
      </dgm:t>
    </dgm:pt>
    <dgm:pt modelId="{F50BA355-BA56-4BBD-95DF-47D052D5C574}" type="pres">
      <dgm:prSet presAssocID="{370D1445-DA66-4A91-9A90-5978E60FC334}" presName="linear" presStyleCnt="0">
        <dgm:presLayoutVars>
          <dgm:animLvl val="lvl"/>
          <dgm:resizeHandles val="exact"/>
        </dgm:presLayoutVars>
      </dgm:prSet>
      <dgm:spPr/>
    </dgm:pt>
    <dgm:pt modelId="{A830907E-4744-455F-A807-8283D001BF49}" type="pres">
      <dgm:prSet presAssocID="{178CC05D-016C-458C-B655-1A02ECDD1F8E}" presName="parentText" presStyleLbl="node1" presStyleIdx="0" presStyleCnt="3">
        <dgm:presLayoutVars>
          <dgm:chMax val="0"/>
          <dgm:bulletEnabled val="1"/>
        </dgm:presLayoutVars>
      </dgm:prSet>
      <dgm:spPr/>
    </dgm:pt>
    <dgm:pt modelId="{1522186E-6169-4A9C-9811-7851FD1B148F}" type="pres">
      <dgm:prSet presAssocID="{2C6A889B-F039-41D5-83A5-5042E9CE7045}" presName="spacer" presStyleCnt="0"/>
      <dgm:spPr/>
    </dgm:pt>
    <dgm:pt modelId="{869D1865-449D-422D-BF97-8F0F3A50CC93}" type="pres">
      <dgm:prSet presAssocID="{A7103091-2729-4542-BAB1-34FA3B553D4E}" presName="parentText" presStyleLbl="node1" presStyleIdx="1" presStyleCnt="3">
        <dgm:presLayoutVars>
          <dgm:chMax val="0"/>
          <dgm:bulletEnabled val="1"/>
        </dgm:presLayoutVars>
      </dgm:prSet>
      <dgm:spPr/>
    </dgm:pt>
    <dgm:pt modelId="{D4E2CD57-330F-49B9-A2A6-EE407B1443D6}" type="pres">
      <dgm:prSet presAssocID="{3118987F-19A7-4EDB-A4B3-0D1EE11E23F0}" presName="spacer" presStyleCnt="0"/>
      <dgm:spPr/>
    </dgm:pt>
    <dgm:pt modelId="{198FDFCC-3A94-4B27-A1BD-253EA903FBB7}" type="pres">
      <dgm:prSet presAssocID="{BB5F6C45-9437-4ADC-9997-4353F8632669}" presName="parentText" presStyleLbl="node1" presStyleIdx="2" presStyleCnt="3">
        <dgm:presLayoutVars>
          <dgm:chMax val="0"/>
          <dgm:bulletEnabled val="1"/>
        </dgm:presLayoutVars>
      </dgm:prSet>
      <dgm:spPr/>
    </dgm:pt>
  </dgm:ptLst>
  <dgm:cxnLst>
    <dgm:cxn modelId="{B351AE47-AB0C-4B19-BD1F-D30CA47AC26E}" srcId="{370D1445-DA66-4A91-9A90-5978E60FC334}" destId="{A7103091-2729-4542-BAB1-34FA3B553D4E}" srcOrd="1" destOrd="0" parTransId="{327B88D2-3C4C-4AA1-9A17-98F0EB5FAE60}" sibTransId="{3118987F-19A7-4EDB-A4B3-0D1EE11E23F0}"/>
    <dgm:cxn modelId="{2D4A6555-EA78-46D1-B0AB-101065C8E6F5}" srcId="{370D1445-DA66-4A91-9A90-5978E60FC334}" destId="{178CC05D-016C-458C-B655-1A02ECDD1F8E}" srcOrd="0" destOrd="0" parTransId="{F95EF7CC-52FF-4694-91C1-308F454A6671}" sibTransId="{2C6A889B-F039-41D5-83A5-5042E9CE7045}"/>
    <dgm:cxn modelId="{4B88115A-4FEF-4E48-A248-8A0F46806471}" type="presOf" srcId="{370D1445-DA66-4A91-9A90-5978E60FC334}" destId="{F50BA355-BA56-4BBD-95DF-47D052D5C574}" srcOrd="0" destOrd="0" presId="urn:microsoft.com/office/officeart/2005/8/layout/vList2"/>
    <dgm:cxn modelId="{4F12587A-F273-4298-9763-8657845DD93A}" type="presOf" srcId="{178CC05D-016C-458C-B655-1A02ECDD1F8E}" destId="{A830907E-4744-455F-A807-8283D001BF49}" srcOrd="0" destOrd="0" presId="urn:microsoft.com/office/officeart/2005/8/layout/vList2"/>
    <dgm:cxn modelId="{F2FBF27F-D38C-4C8E-9590-A634F273111E}" type="presOf" srcId="{A7103091-2729-4542-BAB1-34FA3B553D4E}" destId="{869D1865-449D-422D-BF97-8F0F3A50CC93}" srcOrd="0" destOrd="0" presId="urn:microsoft.com/office/officeart/2005/8/layout/vList2"/>
    <dgm:cxn modelId="{A6299684-9117-4C01-A279-A3326D50F809}" srcId="{370D1445-DA66-4A91-9A90-5978E60FC334}" destId="{BB5F6C45-9437-4ADC-9997-4353F8632669}" srcOrd="2" destOrd="0" parTransId="{2195DF5F-3096-44DD-BF51-5D427FB8A5D3}" sibTransId="{DA11872D-9519-459A-9D3F-CEEAE046C6E4}"/>
    <dgm:cxn modelId="{17B67B85-9AC7-4968-AB99-FEF5EB40CFB2}" type="presOf" srcId="{BB5F6C45-9437-4ADC-9997-4353F8632669}" destId="{198FDFCC-3A94-4B27-A1BD-253EA903FBB7}" srcOrd="0" destOrd="0" presId="urn:microsoft.com/office/officeart/2005/8/layout/vList2"/>
    <dgm:cxn modelId="{9A3E856E-DF4A-4DA5-ABC5-8EE1664D386B}" type="presParOf" srcId="{F50BA355-BA56-4BBD-95DF-47D052D5C574}" destId="{A830907E-4744-455F-A807-8283D001BF49}" srcOrd="0" destOrd="0" presId="urn:microsoft.com/office/officeart/2005/8/layout/vList2"/>
    <dgm:cxn modelId="{D5244308-D289-40B0-B067-ED6B3D3E9833}" type="presParOf" srcId="{F50BA355-BA56-4BBD-95DF-47D052D5C574}" destId="{1522186E-6169-4A9C-9811-7851FD1B148F}" srcOrd="1" destOrd="0" presId="urn:microsoft.com/office/officeart/2005/8/layout/vList2"/>
    <dgm:cxn modelId="{92F90A6E-4BC1-4BB9-B536-C393D7E8F0F0}" type="presParOf" srcId="{F50BA355-BA56-4BBD-95DF-47D052D5C574}" destId="{869D1865-449D-422D-BF97-8F0F3A50CC93}" srcOrd="2" destOrd="0" presId="urn:microsoft.com/office/officeart/2005/8/layout/vList2"/>
    <dgm:cxn modelId="{2AEB3009-2ED0-412A-A08F-4DC6BE750138}" type="presParOf" srcId="{F50BA355-BA56-4BBD-95DF-47D052D5C574}" destId="{D4E2CD57-330F-49B9-A2A6-EE407B1443D6}" srcOrd="3" destOrd="0" presId="urn:microsoft.com/office/officeart/2005/8/layout/vList2"/>
    <dgm:cxn modelId="{B48A9CAF-DF1B-45BF-B41F-D5C622B18186}" type="presParOf" srcId="{F50BA355-BA56-4BBD-95DF-47D052D5C574}" destId="{198FDFCC-3A94-4B27-A1BD-253EA903FBB7}" srcOrd="4" destOrd="0" presId="urn:microsoft.com/office/officeart/2005/8/layout/vList2"/>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042A8DC4-7D56-4657-8332-9B551638096D}" type="doc">
      <dgm:prSet loTypeId="urn:microsoft.com/office/officeart/2005/8/layout/radial2" loCatId="relationship" qsTypeId="urn:microsoft.com/office/officeart/2005/8/quickstyle/simple1" qsCatId="simple" csTypeId="urn:microsoft.com/office/officeart/2005/8/colors/accent1_3" csCatId="accent1" phldr="1"/>
      <dgm:spPr/>
      <dgm:t>
        <a:bodyPr/>
        <a:lstStyle/>
        <a:p>
          <a:endParaRPr lang="en-US"/>
        </a:p>
      </dgm:t>
    </dgm:pt>
    <dgm:pt modelId="{68855E42-0C7A-43F3-AE05-A62BAFC18A48}">
      <dgm:prSet custT="1"/>
      <dgm:spPr/>
      <dgm:t>
        <a:bodyPr/>
        <a:lstStyle/>
        <a:p>
          <a:pPr rtl="0"/>
          <a:r>
            <a:rPr lang="en-US" sz="2400" b="0" dirty="0">
              <a:latin typeface="+mn-lt"/>
            </a:rPr>
            <a:t>Understand all roles are necessary and important</a:t>
          </a:r>
        </a:p>
      </dgm:t>
    </dgm:pt>
    <dgm:pt modelId="{EBC96B9E-2AC2-4421-8F67-CBBB12843051}" type="parTrans" cxnId="{A2CA57B9-A901-4610-A7A8-AB166E2D6FA7}">
      <dgm:prSet/>
      <dgm:spPr/>
      <dgm:t>
        <a:bodyPr/>
        <a:lstStyle/>
        <a:p>
          <a:endParaRPr lang="en-US" sz="1800" b="1">
            <a:solidFill>
              <a:sysClr val="windowText" lastClr="000000"/>
            </a:solidFill>
            <a:latin typeface="+mn-lt"/>
          </a:endParaRPr>
        </a:p>
      </dgm:t>
    </dgm:pt>
    <dgm:pt modelId="{5034CACC-1CEE-450C-9040-3F3510076050}" type="sibTrans" cxnId="{A2CA57B9-A901-4610-A7A8-AB166E2D6FA7}">
      <dgm:prSet/>
      <dgm:spPr/>
      <dgm:t>
        <a:bodyPr/>
        <a:lstStyle/>
        <a:p>
          <a:endParaRPr lang="en-US" sz="1800" b="1">
            <a:solidFill>
              <a:sysClr val="windowText" lastClr="000000"/>
            </a:solidFill>
            <a:latin typeface="+mn-lt"/>
          </a:endParaRPr>
        </a:p>
      </dgm:t>
    </dgm:pt>
    <dgm:pt modelId="{C2DD7354-A345-4363-B4B6-0B6CFF385DBA}">
      <dgm:prSet custT="1"/>
      <dgm:spPr/>
      <dgm:t>
        <a:bodyPr/>
        <a:lstStyle/>
        <a:p>
          <a:pPr rtl="0"/>
          <a:r>
            <a:rPr lang="en-US" sz="2400" b="0" dirty="0">
              <a:latin typeface="+mn-lt"/>
            </a:rPr>
            <a:t>Acknowledge &amp; use tension between roles and functions to ensure stability</a:t>
          </a:r>
        </a:p>
      </dgm:t>
    </dgm:pt>
    <dgm:pt modelId="{0BC3C51E-6315-40E0-8A07-015B6EEC8238}" type="parTrans" cxnId="{A3A66EB0-7B7D-4724-8CF3-93C6B0AE65F2}">
      <dgm:prSet/>
      <dgm:spPr/>
      <dgm:t>
        <a:bodyPr/>
        <a:lstStyle/>
        <a:p>
          <a:endParaRPr lang="en-US" sz="1800" b="1">
            <a:solidFill>
              <a:sysClr val="windowText" lastClr="000000"/>
            </a:solidFill>
            <a:latin typeface="+mn-lt"/>
          </a:endParaRPr>
        </a:p>
      </dgm:t>
    </dgm:pt>
    <dgm:pt modelId="{B20AC4DD-416F-42E8-AFF2-8DC46B2A3335}" type="sibTrans" cxnId="{A3A66EB0-7B7D-4724-8CF3-93C6B0AE65F2}">
      <dgm:prSet/>
      <dgm:spPr/>
      <dgm:t>
        <a:bodyPr/>
        <a:lstStyle/>
        <a:p>
          <a:endParaRPr lang="en-US" sz="1800" b="1">
            <a:solidFill>
              <a:sysClr val="windowText" lastClr="000000"/>
            </a:solidFill>
            <a:latin typeface="+mn-lt"/>
          </a:endParaRPr>
        </a:p>
      </dgm:t>
    </dgm:pt>
    <dgm:pt modelId="{D4B37403-32E9-4755-85A1-454D7347E7E2}">
      <dgm:prSet custT="1"/>
      <dgm:spPr/>
      <dgm:t>
        <a:bodyPr/>
        <a:lstStyle/>
        <a:p>
          <a:pPr rtl="0"/>
          <a:r>
            <a:rPr lang="en-US" sz="2400" b="0" dirty="0">
              <a:latin typeface="+mn-lt"/>
            </a:rPr>
            <a:t>Respect each partner’s roles</a:t>
          </a:r>
        </a:p>
      </dgm:t>
    </dgm:pt>
    <dgm:pt modelId="{D0F94D21-4000-4AC9-92B0-DC92697A7670}" type="parTrans" cxnId="{FDB9D978-F0DD-4CF5-8F86-1E108B72FB06}">
      <dgm:prSet/>
      <dgm:spPr/>
      <dgm:t>
        <a:bodyPr/>
        <a:lstStyle/>
        <a:p>
          <a:endParaRPr lang="en-US" sz="1800" b="1">
            <a:solidFill>
              <a:sysClr val="windowText" lastClr="000000"/>
            </a:solidFill>
            <a:latin typeface="+mn-lt"/>
          </a:endParaRPr>
        </a:p>
      </dgm:t>
    </dgm:pt>
    <dgm:pt modelId="{244A20EF-FCCC-44C0-B3C1-0A3C529068EE}" type="sibTrans" cxnId="{FDB9D978-F0DD-4CF5-8F86-1E108B72FB06}">
      <dgm:prSet/>
      <dgm:spPr/>
      <dgm:t>
        <a:bodyPr/>
        <a:lstStyle/>
        <a:p>
          <a:endParaRPr lang="en-US" sz="1800" b="1">
            <a:solidFill>
              <a:sysClr val="windowText" lastClr="000000"/>
            </a:solidFill>
            <a:latin typeface="+mn-lt"/>
          </a:endParaRPr>
        </a:p>
      </dgm:t>
    </dgm:pt>
    <dgm:pt modelId="{C66F543C-E544-4645-886B-2D11650C5FF2}" type="pres">
      <dgm:prSet presAssocID="{042A8DC4-7D56-4657-8332-9B551638096D}" presName="composite" presStyleCnt="0">
        <dgm:presLayoutVars>
          <dgm:chMax val="5"/>
          <dgm:dir/>
          <dgm:animLvl val="ctr"/>
          <dgm:resizeHandles val="exact"/>
        </dgm:presLayoutVars>
      </dgm:prSet>
      <dgm:spPr/>
    </dgm:pt>
    <dgm:pt modelId="{7CD8DED8-F774-4586-845A-7AF8B1D02226}" type="pres">
      <dgm:prSet presAssocID="{042A8DC4-7D56-4657-8332-9B551638096D}" presName="cycle" presStyleCnt="0"/>
      <dgm:spPr/>
    </dgm:pt>
    <dgm:pt modelId="{80340931-8977-4746-86A0-5D1F76D5C4C6}" type="pres">
      <dgm:prSet presAssocID="{042A8DC4-7D56-4657-8332-9B551638096D}" presName="centerShape" presStyleCnt="0"/>
      <dgm:spPr/>
    </dgm:pt>
    <dgm:pt modelId="{028BF5E7-8A6F-447B-88EF-D0FDAF933E80}" type="pres">
      <dgm:prSet presAssocID="{042A8DC4-7D56-4657-8332-9B551638096D}" presName="connSite" presStyleLbl="node1" presStyleIdx="0" presStyleCnt="4"/>
      <dgm:spPr/>
    </dgm:pt>
    <dgm:pt modelId="{2309CD34-845B-4CDF-BB3B-4ADA6505F0B0}" type="pres">
      <dgm:prSet presAssocID="{042A8DC4-7D56-4657-8332-9B551638096D}" presName="visible" presStyleLbl="node1" presStyleIdx="0" presStyleCnt="4" custScaleX="113625" custScaleY="111390" custLinFactNeighborX="-5235" custLinFactNeighborY="-2769"/>
      <dgm:spPr>
        <a:blipFill rotWithShape="1">
          <a:blip xmlns:r="http://schemas.openxmlformats.org/officeDocument/2006/relationships" r:embed="rId1">
            <a:duotone>
              <a:schemeClr val="accent2">
                <a:shade val="45000"/>
                <a:satMod val="135000"/>
              </a:schemeClr>
              <a:prstClr val="white"/>
            </a:duotone>
          </a:blip>
          <a:stretch>
            <a:fillRect/>
          </a:stretch>
        </a:blipFill>
      </dgm:spPr>
    </dgm:pt>
    <dgm:pt modelId="{09A4CE08-3497-48AB-98A7-125E28F12DB5}" type="pres">
      <dgm:prSet presAssocID="{D0F94D21-4000-4AC9-92B0-DC92697A7670}" presName="Name25" presStyleLbl="parChTrans1D1" presStyleIdx="0" presStyleCnt="3"/>
      <dgm:spPr/>
    </dgm:pt>
    <dgm:pt modelId="{66DC5A7D-F19A-4FB4-B0D0-7DD012BEA26D}" type="pres">
      <dgm:prSet presAssocID="{D4B37403-32E9-4755-85A1-454D7347E7E2}" presName="node" presStyleCnt="0"/>
      <dgm:spPr/>
    </dgm:pt>
    <dgm:pt modelId="{8CB19862-F1D2-46AF-9244-4FB3AF68F9C4}" type="pres">
      <dgm:prSet presAssocID="{D4B37403-32E9-4755-85A1-454D7347E7E2}" presName="parentNode" presStyleLbl="node1" presStyleIdx="1" presStyleCnt="4" custScaleX="226320" custScaleY="126037" custLinFactX="48109" custLinFactNeighborX="100000" custLinFactNeighborY="-7928">
        <dgm:presLayoutVars>
          <dgm:chMax val="1"/>
          <dgm:bulletEnabled val="1"/>
        </dgm:presLayoutVars>
      </dgm:prSet>
      <dgm:spPr/>
    </dgm:pt>
    <dgm:pt modelId="{2CC687A3-3D86-4800-8A51-1B14EB30921A}" type="pres">
      <dgm:prSet presAssocID="{D4B37403-32E9-4755-85A1-454D7347E7E2}" presName="childNode" presStyleLbl="revTx" presStyleIdx="0" presStyleCnt="0">
        <dgm:presLayoutVars>
          <dgm:bulletEnabled val="1"/>
        </dgm:presLayoutVars>
      </dgm:prSet>
      <dgm:spPr/>
    </dgm:pt>
    <dgm:pt modelId="{D8B23181-EDB2-4F4B-88B7-5A78BAD7C644}" type="pres">
      <dgm:prSet presAssocID="{EBC96B9E-2AC2-4421-8F67-CBBB12843051}" presName="Name25" presStyleLbl="parChTrans1D1" presStyleIdx="1" presStyleCnt="3"/>
      <dgm:spPr/>
    </dgm:pt>
    <dgm:pt modelId="{0F812597-AF9A-4C0D-A6CB-67457F8E3960}" type="pres">
      <dgm:prSet presAssocID="{68855E42-0C7A-43F3-AE05-A62BAFC18A48}" presName="node" presStyleCnt="0"/>
      <dgm:spPr/>
    </dgm:pt>
    <dgm:pt modelId="{F57F865E-22AA-49AA-BC5E-19DDABCF43AF}" type="pres">
      <dgm:prSet presAssocID="{68855E42-0C7A-43F3-AE05-A62BAFC18A48}" presName="parentNode" presStyleLbl="node1" presStyleIdx="2" presStyleCnt="4" custScaleX="227809" custScaleY="126037" custLinFactX="4503" custLinFactNeighborX="100000" custLinFactNeighborY="-4891">
        <dgm:presLayoutVars>
          <dgm:chMax val="1"/>
          <dgm:bulletEnabled val="1"/>
        </dgm:presLayoutVars>
      </dgm:prSet>
      <dgm:spPr/>
    </dgm:pt>
    <dgm:pt modelId="{2873901E-37BD-4059-BB20-38021F02F6D1}" type="pres">
      <dgm:prSet presAssocID="{68855E42-0C7A-43F3-AE05-A62BAFC18A48}" presName="childNode" presStyleLbl="revTx" presStyleIdx="0" presStyleCnt="0">
        <dgm:presLayoutVars>
          <dgm:bulletEnabled val="1"/>
        </dgm:presLayoutVars>
      </dgm:prSet>
      <dgm:spPr/>
    </dgm:pt>
    <dgm:pt modelId="{9E9EF7E6-7C30-4655-8724-FA59CEB35E6A}" type="pres">
      <dgm:prSet presAssocID="{0BC3C51E-6315-40E0-8A07-015B6EEC8238}" presName="Name25" presStyleLbl="parChTrans1D1" presStyleIdx="2" presStyleCnt="3"/>
      <dgm:spPr/>
    </dgm:pt>
    <dgm:pt modelId="{367B56F9-3D99-45CB-BEA3-68936A07FE1A}" type="pres">
      <dgm:prSet presAssocID="{C2DD7354-A345-4363-B4B6-0B6CFF385DBA}" presName="node" presStyleCnt="0"/>
      <dgm:spPr/>
    </dgm:pt>
    <dgm:pt modelId="{897FB36F-3533-4AD2-80E4-541E30975B13}" type="pres">
      <dgm:prSet presAssocID="{C2DD7354-A345-4363-B4B6-0B6CFF385DBA}" presName="parentNode" presStyleLbl="node1" presStyleIdx="3" presStyleCnt="4" custScaleX="267809" custScaleY="134027" custLinFactX="23077" custLinFactNeighborX="100000" custLinFactNeighborY="23563">
        <dgm:presLayoutVars>
          <dgm:chMax val="1"/>
          <dgm:bulletEnabled val="1"/>
        </dgm:presLayoutVars>
      </dgm:prSet>
      <dgm:spPr/>
    </dgm:pt>
    <dgm:pt modelId="{18EF5213-5E88-4C9D-9B7B-387B33BFE310}" type="pres">
      <dgm:prSet presAssocID="{C2DD7354-A345-4363-B4B6-0B6CFF385DBA}" presName="childNode" presStyleLbl="revTx" presStyleIdx="0" presStyleCnt="0">
        <dgm:presLayoutVars>
          <dgm:bulletEnabled val="1"/>
        </dgm:presLayoutVars>
      </dgm:prSet>
      <dgm:spPr/>
    </dgm:pt>
  </dgm:ptLst>
  <dgm:cxnLst>
    <dgm:cxn modelId="{C42B1C13-5852-4C7A-A826-53F380C2A9D0}" type="presOf" srcId="{68855E42-0C7A-43F3-AE05-A62BAFC18A48}" destId="{F57F865E-22AA-49AA-BC5E-19DDABCF43AF}" srcOrd="0" destOrd="0" presId="urn:microsoft.com/office/officeart/2005/8/layout/radial2"/>
    <dgm:cxn modelId="{917AF713-CFFE-42CE-A164-9B146D8E44F5}" type="presOf" srcId="{D4B37403-32E9-4755-85A1-454D7347E7E2}" destId="{8CB19862-F1D2-46AF-9244-4FB3AF68F9C4}" srcOrd="0" destOrd="0" presId="urn:microsoft.com/office/officeart/2005/8/layout/radial2"/>
    <dgm:cxn modelId="{C4551D60-548F-4998-A0AE-DC396A2BF713}" type="presOf" srcId="{C2DD7354-A345-4363-B4B6-0B6CFF385DBA}" destId="{897FB36F-3533-4AD2-80E4-541E30975B13}" srcOrd="0" destOrd="0" presId="urn:microsoft.com/office/officeart/2005/8/layout/radial2"/>
    <dgm:cxn modelId="{FDB9D978-F0DD-4CF5-8F86-1E108B72FB06}" srcId="{042A8DC4-7D56-4657-8332-9B551638096D}" destId="{D4B37403-32E9-4755-85A1-454D7347E7E2}" srcOrd="0" destOrd="0" parTransId="{D0F94D21-4000-4AC9-92B0-DC92697A7670}" sibTransId="{244A20EF-FCCC-44C0-B3C1-0A3C529068EE}"/>
    <dgm:cxn modelId="{06A9EC8C-76C5-4D07-A5A2-BC86C5FADAC6}" type="presOf" srcId="{EBC96B9E-2AC2-4421-8F67-CBBB12843051}" destId="{D8B23181-EDB2-4F4B-88B7-5A78BAD7C644}" srcOrd="0" destOrd="0" presId="urn:microsoft.com/office/officeart/2005/8/layout/radial2"/>
    <dgm:cxn modelId="{1E3A78A4-1FDA-43C7-A35C-EF2F40DF7C50}" type="presOf" srcId="{042A8DC4-7D56-4657-8332-9B551638096D}" destId="{C66F543C-E544-4645-886B-2D11650C5FF2}" srcOrd="0" destOrd="0" presId="urn:microsoft.com/office/officeart/2005/8/layout/radial2"/>
    <dgm:cxn modelId="{C5DE46AB-5AC6-4FFF-92C1-101CC0234ADF}" type="presOf" srcId="{D0F94D21-4000-4AC9-92B0-DC92697A7670}" destId="{09A4CE08-3497-48AB-98A7-125E28F12DB5}" srcOrd="0" destOrd="0" presId="urn:microsoft.com/office/officeart/2005/8/layout/radial2"/>
    <dgm:cxn modelId="{A3A66EB0-7B7D-4724-8CF3-93C6B0AE65F2}" srcId="{042A8DC4-7D56-4657-8332-9B551638096D}" destId="{C2DD7354-A345-4363-B4B6-0B6CFF385DBA}" srcOrd="2" destOrd="0" parTransId="{0BC3C51E-6315-40E0-8A07-015B6EEC8238}" sibTransId="{B20AC4DD-416F-42E8-AFF2-8DC46B2A3335}"/>
    <dgm:cxn modelId="{2BFCF7B6-AD73-4904-A824-48837734EFBC}" type="presOf" srcId="{0BC3C51E-6315-40E0-8A07-015B6EEC8238}" destId="{9E9EF7E6-7C30-4655-8724-FA59CEB35E6A}" srcOrd="0" destOrd="0" presId="urn:microsoft.com/office/officeart/2005/8/layout/radial2"/>
    <dgm:cxn modelId="{A2CA57B9-A901-4610-A7A8-AB166E2D6FA7}" srcId="{042A8DC4-7D56-4657-8332-9B551638096D}" destId="{68855E42-0C7A-43F3-AE05-A62BAFC18A48}" srcOrd="1" destOrd="0" parTransId="{EBC96B9E-2AC2-4421-8F67-CBBB12843051}" sibTransId="{5034CACC-1CEE-450C-9040-3F3510076050}"/>
    <dgm:cxn modelId="{A866278E-F85B-4D99-8517-4F95367463AA}" type="presParOf" srcId="{C66F543C-E544-4645-886B-2D11650C5FF2}" destId="{7CD8DED8-F774-4586-845A-7AF8B1D02226}" srcOrd="0" destOrd="0" presId="urn:microsoft.com/office/officeart/2005/8/layout/radial2"/>
    <dgm:cxn modelId="{294060CB-9C72-44C0-BA99-62E5CA3FD938}" type="presParOf" srcId="{7CD8DED8-F774-4586-845A-7AF8B1D02226}" destId="{80340931-8977-4746-86A0-5D1F76D5C4C6}" srcOrd="0" destOrd="0" presId="urn:microsoft.com/office/officeart/2005/8/layout/radial2"/>
    <dgm:cxn modelId="{ACFBC54F-E95B-4A79-86D7-E4FB74820376}" type="presParOf" srcId="{80340931-8977-4746-86A0-5D1F76D5C4C6}" destId="{028BF5E7-8A6F-447B-88EF-D0FDAF933E80}" srcOrd="0" destOrd="0" presId="urn:microsoft.com/office/officeart/2005/8/layout/radial2"/>
    <dgm:cxn modelId="{E6E0CB72-673E-48F4-9C9D-A8CFD092E5BF}" type="presParOf" srcId="{80340931-8977-4746-86A0-5D1F76D5C4C6}" destId="{2309CD34-845B-4CDF-BB3B-4ADA6505F0B0}" srcOrd="1" destOrd="0" presId="urn:microsoft.com/office/officeart/2005/8/layout/radial2"/>
    <dgm:cxn modelId="{F8189BB3-1606-45C4-80BD-437601D72E3B}" type="presParOf" srcId="{7CD8DED8-F774-4586-845A-7AF8B1D02226}" destId="{09A4CE08-3497-48AB-98A7-125E28F12DB5}" srcOrd="1" destOrd="0" presId="urn:microsoft.com/office/officeart/2005/8/layout/radial2"/>
    <dgm:cxn modelId="{72FDB5AC-87E6-42B4-A4CD-045421CAA8C5}" type="presParOf" srcId="{7CD8DED8-F774-4586-845A-7AF8B1D02226}" destId="{66DC5A7D-F19A-4FB4-B0D0-7DD012BEA26D}" srcOrd="2" destOrd="0" presId="urn:microsoft.com/office/officeart/2005/8/layout/radial2"/>
    <dgm:cxn modelId="{03B2C611-8247-4D2E-BF6E-55EC1231E2B9}" type="presParOf" srcId="{66DC5A7D-F19A-4FB4-B0D0-7DD012BEA26D}" destId="{8CB19862-F1D2-46AF-9244-4FB3AF68F9C4}" srcOrd="0" destOrd="0" presId="urn:microsoft.com/office/officeart/2005/8/layout/radial2"/>
    <dgm:cxn modelId="{300C19B3-1E4D-4EE9-90DD-D4E7B3DDFB9A}" type="presParOf" srcId="{66DC5A7D-F19A-4FB4-B0D0-7DD012BEA26D}" destId="{2CC687A3-3D86-4800-8A51-1B14EB30921A}" srcOrd="1" destOrd="0" presId="urn:microsoft.com/office/officeart/2005/8/layout/radial2"/>
    <dgm:cxn modelId="{71AE8398-5AE5-466F-8FA2-1C7DD1C27199}" type="presParOf" srcId="{7CD8DED8-F774-4586-845A-7AF8B1D02226}" destId="{D8B23181-EDB2-4F4B-88B7-5A78BAD7C644}" srcOrd="3" destOrd="0" presId="urn:microsoft.com/office/officeart/2005/8/layout/radial2"/>
    <dgm:cxn modelId="{C89516B5-2A0E-4BD2-A821-193F8F5A447E}" type="presParOf" srcId="{7CD8DED8-F774-4586-845A-7AF8B1D02226}" destId="{0F812597-AF9A-4C0D-A6CB-67457F8E3960}" srcOrd="4" destOrd="0" presId="urn:microsoft.com/office/officeart/2005/8/layout/radial2"/>
    <dgm:cxn modelId="{C275725B-74C2-4685-B224-8C2882BAE41C}" type="presParOf" srcId="{0F812597-AF9A-4C0D-A6CB-67457F8E3960}" destId="{F57F865E-22AA-49AA-BC5E-19DDABCF43AF}" srcOrd="0" destOrd="0" presId="urn:microsoft.com/office/officeart/2005/8/layout/radial2"/>
    <dgm:cxn modelId="{DD0B653B-1208-4675-AE94-16B70EE528A3}" type="presParOf" srcId="{0F812597-AF9A-4C0D-A6CB-67457F8E3960}" destId="{2873901E-37BD-4059-BB20-38021F02F6D1}" srcOrd="1" destOrd="0" presId="urn:microsoft.com/office/officeart/2005/8/layout/radial2"/>
    <dgm:cxn modelId="{66AAB9BB-1250-4698-A1CB-5AC47C08F0B1}" type="presParOf" srcId="{7CD8DED8-F774-4586-845A-7AF8B1D02226}" destId="{9E9EF7E6-7C30-4655-8724-FA59CEB35E6A}" srcOrd="5" destOrd="0" presId="urn:microsoft.com/office/officeart/2005/8/layout/radial2"/>
    <dgm:cxn modelId="{4D7A45DA-1E74-44CF-A80A-B24B7EECAD78}" type="presParOf" srcId="{7CD8DED8-F774-4586-845A-7AF8B1D02226}" destId="{367B56F9-3D99-45CB-BEA3-68936A07FE1A}" srcOrd="6" destOrd="0" presId="urn:microsoft.com/office/officeart/2005/8/layout/radial2"/>
    <dgm:cxn modelId="{F50BD2DB-D9F8-407D-B7A9-F2362709D83E}" type="presParOf" srcId="{367B56F9-3D99-45CB-BEA3-68936A07FE1A}" destId="{897FB36F-3533-4AD2-80E4-541E30975B13}" srcOrd="0" destOrd="0" presId="urn:microsoft.com/office/officeart/2005/8/layout/radial2"/>
    <dgm:cxn modelId="{F799CB00-479F-4894-874B-A7E38FE6D89A}" type="presParOf" srcId="{367B56F9-3D99-45CB-BEA3-68936A07FE1A}" destId="{18EF5213-5E88-4C9D-9B7B-387B33BFE310}" srcOrd="1" destOrd="0" presId="urn:microsoft.com/office/officeart/2005/8/layout/radial2"/>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FC6AE8D9-4FB1-4063-BD43-D527AFAC0E53}" type="doc">
      <dgm:prSet loTypeId="urn:microsoft.com/office/officeart/2005/8/layout/vList6" loCatId="list" qsTypeId="urn:microsoft.com/office/officeart/2005/8/quickstyle/simple1" qsCatId="simple" csTypeId="urn:microsoft.com/office/officeart/2005/8/colors/colorful1" csCatId="colorful" phldr="1"/>
      <dgm:spPr/>
      <dgm:t>
        <a:bodyPr/>
        <a:lstStyle/>
        <a:p>
          <a:endParaRPr lang="en-US"/>
        </a:p>
      </dgm:t>
    </dgm:pt>
    <dgm:pt modelId="{B4AA3B32-17C4-4BC5-891D-9E474B4D5500}">
      <dgm:prSet custT="1"/>
      <dgm:spPr>
        <a:solidFill>
          <a:schemeClr val="tx2"/>
        </a:solidFill>
      </dgm:spPr>
      <dgm:t>
        <a:bodyPr/>
        <a:lstStyle/>
        <a:p>
          <a:pPr rtl="0"/>
          <a:r>
            <a:rPr lang="en-US" sz="2300" b="0" dirty="0">
              <a:latin typeface="+mn-lt"/>
            </a:rPr>
            <a:t>Formalizes the rights and responsibilities of both the landlord and tenant</a:t>
          </a:r>
        </a:p>
      </dgm:t>
    </dgm:pt>
    <dgm:pt modelId="{4E8C4253-7FC8-4A11-B448-72BC8F0F3925}" type="parTrans" cxnId="{89637962-B8EC-461D-95D2-0ABADF35EAF7}">
      <dgm:prSet/>
      <dgm:spPr/>
      <dgm:t>
        <a:bodyPr/>
        <a:lstStyle/>
        <a:p>
          <a:endParaRPr lang="en-US" sz="2000" b="1">
            <a:latin typeface="+mn-lt"/>
          </a:endParaRPr>
        </a:p>
      </dgm:t>
    </dgm:pt>
    <dgm:pt modelId="{64780BB5-B078-4217-8CBB-0531229557A2}" type="sibTrans" cxnId="{89637962-B8EC-461D-95D2-0ABADF35EAF7}">
      <dgm:prSet/>
      <dgm:spPr/>
      <dgm:t>
        <a:bodyPr/>
        <a:lstStyle/>
        <a:p>
          <a:endParaRPr lang="en-US" sz="2000" b="1">
            <a:latin typeface="+mn-lt"/>
          </a:endParaRPr>
        </a:p>
      </dgm:t>
    </dgm:pt>
    <dgm:pt modelId="{CC46D30B-E8DD-4672-939B-B3EA79A10AB1}">
      <dgm:prSet custT="1"/>
      <dgm:spPr>
        <a:solidFill>
          <a:srgbClr val="8DC63F"/>
        </a:solidFill>
      </dgm:spPr>
      <dgm:t>
        <a:bodyPr/>
        <a:lstStyle/>
        <a:p>
          <a:pPr rtl="0"/>
          <a:r>
            <a:rPr lang="en-US" sz="2800" b="0" dirty="0">
              <a:latin typeface="+mn-lt"/>
            </a:rPr>
            <a:t>Legally enforceable </a:t>
          </a:r>
        </a:p>
      </dgm:t>
    </dgm:pt>
    <dgm:pt modelId="{EC4655AD-F789-43FD-9116-DBA11611C7A7}" type="parTrans" cxnId="{B9C4D949-F6F7-4547-880D-59CD24546265}">
      <dgm:prSet/>
      <dgm:spPr/>
      <dgm:t>
        <a:bodyPr/>
        <a:lstStyle/>
        <a:p>
          <a:endParaRPr lang="en-US" sz="2000" b="1">
            <a:latin typeface="+mn-lt"/>
          </a:endParaRPr>
        </a:p>
      </dgm:t>
    </dgm:pt>
    <dgm:pt modelId="{3DF33675-1FFA-49F2-9548-087AEBEC44D3}" type="sibTrans" cxnId="{B9C4D949-F6F7-4547-880D-59CD24546265}">
      <dgm:prSet/>
      <dgm:spPr/>
      <dgm:t>
        <a:bodyPr/>
        <a:lstStyle/>
        <a:p>
          <a:endParaRPr lang="en-US" sz="2000" b="1">
            <a:latin typeface="+mn-lt"/>
          </a:endParaRPr>
        </a:p>
      </dgm:t>
    </dgm:pt>
    <dgm:pt modelId="{150DEEE8-1591-4F6A-BB8C-581795231A45}">
      <dgm:prSet custT="1"/>
      <dgm:spPr>
        <a:solidFill>
          <a:srgbClr val="6C2080"/>
        </a:solidFill>
      </dgm:spPr>
      <dgm:t>
        <a:bodyPr/>
        <a:lstStyle/>
        <a:p>
          <a:pPr rtl="0"/>
          <a:r>
            <a:rPr lang="en-US" sz="2800" b="0" dirty="0">
              <a:latin typeface="+mn-lt"/>
            </a:rPr>
            <a:t>States clear expectations</a:t>
          </a:r>
        </a:p>
      </dgm:t>
    </dgm:pt>
    <dgm:pt modelId="{A76E1EBF-FDF7-4E5E-8DDD-229AF6279BAC}" type="parTrans" cxnId="{162467AE-04B6-4B23-89FC-3FA1BEFD85AD}">
      <dgm:prSet/>
      <dgm:spPr/>
      <dgm:t>
        <a:bodyPr/>
        <a:lstStyle/>
        <a:p>
          <a:endParaRPr lang="en-US" sz="2000" b="1">
            <a:latin typeface="+mn-lt"/>
          </a:endParaRPr>
        </a:p>
      </dgm:t>
    </dgm:pt>
    <dgm:pt modelId="{A9EB3F88-F872-4DC6-863F-C522E702043E}" type="sibTrans" cxnId="{162467AE-04B6-4B23-89FC-3FA1BEFD85AD}">
      <dgm:prSet/>
      <dgm:spPr/>
      <dgm:t>
        <a:bodyPr/>
        <a:lstStyle/>
        <a:p>
          <a:endParaRPr lang="en-US" sz="2000" b="1">
            <a:latin typeface="+mn-lt"/>
          </a:endParaRPr>
        </a:p>
      </dgm:t>
    </dgm:pt>
    <dgm:pt modelId="{10567FD5-EACD-450D-AC0C-969DB109A9D5}">
      <dgm:prSet custT="1"/>
      <dgm:spPr>
        <a:solidFill>
          <a:schemeClr val="accent1">
            <a:alpha val="50000"/>
          </a:schemeClr>
        </a:solidFill>
      </dgm:spPr>
      <dgm:t>
        <a:bodyPr/>
        <a:lstStyle/>
        <a:p>
          <a:pPr rtl="0"/>
          <a:endParaRPr lang="en-US" sz="6600" b="0">
            <a:solidFill>
              <a:schemeClr val="bg2">
                <a:lumMod val="50000"/>
              </a:schemeClr>
            </a:solidFill>
            <a:latin typeface="+mn-lt"/>
          </a:endParaRPr>
        </a:p>
      </dgm:t>
    </dgm:pt>
    <dgm:pt modelId="{7B29087F-42C1-4DEC-A783-DE7AD5392D48}" type="parTrans" cxnId="{48ED32EB-7D8D-491B-A5AF-7D657609E14E}">
      <dgm:prSet/>
      <dgm:spPr/>
      <dgm:t>
        <a:bodyPr/>
        <a:lstStyle/>
        <a:p>
          <a:endParaRPr lang="en-US" sz="2000" b="1">
            <a:latin typeface="+mn-lt"/>
          </a:endParaRPr>
        </a:p>
      </dgm:t>
    </dgm:pt>
    <dgm:pt modelId="{EF9FC331-C4D9-4E71-AA03-71025D9EC8B8}" type="sibTrans" cxnId="{48ED32EB-7D8D-491B-A5AF-7D657609E14E}">
      <dgm:prSet/>
      <dgm:spPr/>
      <dgm:t>
        <a:bodyPr/>
        <a:lstStyle/>
        <a:p>
          <a:endParaRPr lang="en-US" sz="2000" b="1">
            <a:latin typeface="+mn-lt"/>
          </a:endParaRPr>
        </a:p>
      </dgm:t>
    </dgm:pt>
    <dgm:pt modelId="{996FB278-35F2-4D0C-BECD-F07E0B714021}" type="pres">
      <dgm:prSet presAssocID="{FC6AE8D9-4FB1-4063-BD43-D527AFAC0E53}" presName="Name0" presStyleCnt="0">
        <dgm:presLayoutVars>
          <dgm:dir/>
          <dgm:animLvl val="lvl"/>
          <dgm:resizeHandles/>
        </dgm:presLayoutVars>
      </dgm:prSet>
      <dgm:spPr/>
    </dgm:pt>
    <dgm:pt modelId="{24C9474D-313A-44B6-98CF-0231616A5965}" type="pres">
      <dgm:prSet presAssocID="{B4AA3B32-17C4-4BC5-891D-9E474B4D5500}" presName="linNode" presStyleCnt="0"/>
      <dgm:spPr/>
    </dgm:pt>
    <dgm:pt modelId="{657B198B-B771-4E81-843E-931D300889CD}" type="pres">
      <dgm:prSet presAssocID="{B4AA3B32-17C4-4BC5-891D-9E474B4D5500}" presName="parentShp" presStyleLbl="node1" presStyleIdx="0" presStyleCnt="3" custScaleX="143363" custScaleY="115116">
        <dgm:presLayoutVars>
          <dgm:bulletEnabled val="1"/>
        </dgm:presLayoutVars>
      </dgm:prSet>
      <dgm:spPr/>
    </dgm:pt>
    <dgm:pt modelId="{C599F163-0E27-4FAB-B66F-9F3176AF83E8}" type="pres">
      <dgm:prSet presAssocID="{B4AA3B32-17C4-4BC5-891D-9E474B4D5500}" presName="childShp" presStyleLbl="bgAccFollowNode1" presStyleIdx="0" presStyleCnt="3" custLinFactNeighborX="17300" custLinFactNeighborY="4852">
        <dgm:presLayoutVars>
          <dgm:bulletEnabled val="1"/>
        </dgm:presLayoutVars>
      </dgm:prSet>
      <dgm:spPr>
        <a:solidFill>
          <a:srgbClr val="44546A">
            <a:alpha val="50000"/>
          </a:srgbClr>
        </a:solidFill>
      </dgm:spPr>
    </dgm:pt>
    <dgm:pt modelId="{C908DFAF-38DE-40CB-89F7-69AC5D096EFD}" type="pres">
      <dgm:prSet presAssocID="{64780BB5-B078-4217-8CBB-0531229557A2}" presName="spacing" presStyleCnt="0"/>
      <dgm:spPr/>
    </dgm:pt>
    <dgm:pt modelId="{D2FB69BF-35EE-4815-95DA-C8DE29DAF622}" type="pres">
      <dgm:prSet presAssocID="{CC46D30B-E8DD-4672-939B-B3EA79A10AB1}" presName="linNode" presStyleCnt="0"/>
      <dgm:spPr/>
    </dgm:pt>
    <dgm:pt modelId="{B85E6C00-127B-4F5F-917B-9836F93797B8}" type="pres">
      <dgm:prSet presAssocID="{CC46D30B-E8DD-4672-939B-B3EA79A10AB1}" presName="parentShp" presStyleLbl="node1" presStyleIdx="1" presStyleCnt="3" custScaleX="143363" custLinFactNeighborY="0">
        <dgm:presLayoutVars>
          <dgm:bulletEnabled val="1"/>
        </dgm:presLayoutVars>
      </dgm:prSet>
      <dgm:spPr/>
    </dgm:pt>
    <dgm:pt modelId="{F1918AE3-7013-4FA0-88DD-62C9F99C6877}" type="pres">
      <dgm:prSet presAssocID="{CC46D30B-E8DD-4672-939B-B3EA79A10AB1}" presName="childShp" presStyleLbl="bgAccFollowNode1" presStyleIdx="1" presStyleCnt="3">
        <dgm:presLayoutVars>
          <dgm:bulletEnabled val="1"/>
        </dgm:presLayoutVars>
      </dgm:prSet>
      <dgm:spPr>
        <a:solidFill>
          <a:srgbClr val="8DC63F">
            <a:alpha val="50000"/>
          </a:srgbClr>
        </a:solidFill>
      </dgm:spPr>
    </dgm:pt>
    <dgm:pt modelId="{0EFDAC90-BA9F-4A2A-AE87-FCDEBE873B0B}" type="pres">
      <dgm:prSet presAssocID="{3DF33675-1FFA-49F2-9548-087AEBEC44D3}" presName="spacing" presStyleCnt="0"/>
      <dgm:spPr/>
    </dgm:pt>
    <dgm:pt modelId="{B1EFE85C-D881-4F06-A769-4F7BB3A572FB}" type="pres">
      <dgm:prSet presAssocID="{150DEEE8-1591-4F6A-BB8C-581795231A45}" presName="linNode" presStyleCnt="0"/>
      <dgm:spPr/>
    </dgm:pt>
    <dgm:pt modelId="{25CB2780-4ADD-4B8E-8193-A7C5BC73E08B}" type="pres">
      <dgm:prSet presAssocID="{150DEEE8-1591-4F6A-BB8C-581795231A45}" presName="parentShp" presStyleLbl="node1" presStyleIdx="2" presStyleCnt="3" custScaleX="150316">
        <dgm:presLayoutVars>
          <dgm:bulletEnabled val="1"/>
        </dgm:presLayoutVars>
      </dgm:prSet>
      <dgm:spPr/>
    </dgm:pt>
    <dgm:pt modelId="{CC7590CC-AADA-4799-B3D6-D9526344496E}" type="pres">
      <dgm:prSet presAssocID="{150DEEE8-1591-4F6A-BB8C-581795231A45}" presName="childShp" presStyleLbl="bgAccFollowNode1" presStyleIdx="2" presStyleCnt="3">
        <dgm:presLayoutVars>
          <dgm:bulletEnabled val="1"/>
        </dgm:presLayoutVars>
      </dgm:prSet>
      <dgm:spPr/>
    </dgm:pt>
  </dgm:ptLst>
  <dgm:cxnLst>
    <dgm:cxn modelId="{45A8923D-8EDD-4602-9395-C9FAB43199FD}" type="presOf" srcId="{150DEEE8-1591-4F6A-BB8C-581795231A45}" destId="{25CB2780-4ADD-4B8E-8193-A7C5BC73E08B}" srcOrd="0" destOrd="0" presId="urn:microsoft.com/office/officeart/2005/8/layout/vList6"/>
    <dgm:cxn modelId="{58FC1F5B-7F5E-4F75-A215-2A93BC0C3B40}" type="presOf" srcId="{FC6AE8D9-4FB1-4063-BD43-D527AFAC0E53}" destId="{996FB278-35F2-4D0C-BECD-F07E0B714021}" srcOrd="0" destOrd="0" presId="urn:microsoft.com/office/officeart/2005/8/layout/vList6"/>
    <dgm:cxn modelId="{89637962-B8EC-461D-95D2-0ABADF35EAF7}" srcId="{FC6AE8D9-4FB1-4063-BD43-D527AFAC0E53}" destId="{B4AA3B32-17C4-4BC5-891D-9E474B4D5500}" srcOrd="0" destOrd="0" parTransId="{4E8C4253-7FC8-4A11-B448-72BC8F0F3925}" sibTransId="{64780BB5-B078-4217-8CBB-0531229557A2}"/>
    <dgm:cxn modelId="{B9C4D949-F6F7-4547-880D-59CD24546265}" srcId="{FC6AE8D9-4FB1-4063-BD43-D527AFAC0E53}" destId="{CC46D30B-E8DD-4672-939B-B3EA79A10AB1}" srcOrd="1" destOrd="0" parTransId="{EC4655AD-F789-43FD-9116-DBA11611C7A7}" sibTransId="{3DF33675-1FFA-49F2-9548-087AEBEC44D3}"/>
    <dgm:cxn modelId="{55B61D5A-FCE1-445C-84AB-F3D43F35599C}" type="presOf" srcId="{10567FD5-EACD-450D-AC0C-969DB109A9D5}" destId="{CC7590CC-AADA-4799-B3D6-D9526344496E}" srcOrd="0" destOrd="0" presId="urn:microsoft.com/office/officeart/2005/8/layout/vList6"/>
    <dgm:cxn modelId="{DDF4D8A7-D7BB-402B-BAE7-32EFFE271A33}" type="presOf" srcId="{B4AA3B32-17C4-4BC5-891D-9E474B4D5500}" destId="{657B198B-B771-4E81-843E-931D300889CD}" srcOrd="0" destOrd="0" presId="urn:microsoft.com/office/officeart/2005/8/layout/vList6"/>
    <dgm:cxn modelId="{162467AE-04B6-4B23-89FC-3FA1BEFD85AD}" srcId="{FC6AE8D9-4FB1-4063-BD43-D527AFAC0E53}" destId="{150DEEE8-1591-4F6A-BB8C-581795231A45}" srcOrd="2" destOrd="0" parTransId="{A76E1EBF-FDF7-4E5E-8DDD-229AF6279BAC}" sibTransId="{A9EB3F88-F872-4DC6-863F-C522E702043E}"/>
    <dgm:cxn modelId="{51122CC8-894C-441D-8EF9-2A3ED8BD12A9}" type="presOf" srcId="{CC46D30B-E8DD-4672-939B-B3EA79A10AB1}" destId="{B85E6C00-127B-4F5F-917B-9836F93797B8}" srcOrd="0" destOrd="0" presId="urn:microsoft.com/office/officeart/2005/8/layout/vList6"/>
    <dgm:cxn modelId="{48ED32EB-7D8D-491B-A5AF-7D657609E14E}" srcId="{150DEEE8-1591-4F6A-BB8C-581795231A45}" destId="{10567FD5-EACD-450D-AC0C-969DB109A9D5}" srcOrd="0" destOrd="0" parTransId="{7B29087F-42C1-4DEC-A783-DE7AD5392D48}" sibTransId="{EF9FC331-C4D9-4E71-AA03-71025D9EC8B8}"/>
    <dgm:cxn modelId="{0A91E6C6-449B-4323-98B1-271664CB3365}" type="presParOf" srcId="{996FB278-35F2-4D0C-BECD-F07E0B714021}" destId="{24C9474D-313A-44B6-98CF-0231616A5965}" srcOrd="0" destOrd="0" presId="urn:microsoft.com/office/officeart/2005/8/layout/vList6"/>
    <dgm:cxn modelId="{30E0733C-3626-4F8F-9FF0-E0101E4B7A7B}" type="presParOf" srcId="{24C9474D-313A-44B6-98CF-0231616A5965}" destId="{657B198B-B771-4E81-843E-931D300889CD}" srcOrd="0" destOrd="0" presId="urn:microsoft.com/office/officeart/2005/8/layout/vList6"/>
    <dgm:cxn modelId="{3E7DE111-E210-408A-9A95-2A476BEB9A41}" type="presParOf" srcId="{24C9474D-313A-44B6-98CF-0231616A5965}" destId="{C599F163-0E27-4FAB-B66F-9F3176AF83E8}" srcOrd="1" destOrd="0" presId="urn:microsoft.com/office/officeart/2005/8/layout/vList6"/>
    <dgm:cxn modelId="{EA5B6928-F198-4B59-A2E2-E7349CF5EDB4}" type="presParOf" srcId="{996FB278-35F2-4D0C-BECD-F07E0B714021}" destId="{C908DFAF-38DE-40CB-89F7-69AC5D096EFD}" srcOrd="1" destOrd="0" presId="urn:microsoft.com/office/officeart/2005/8/layout/vList6"/>
    <dgm:cxn modelId="{D76BA4F7-E137-4182-9A33-026684B650D8}" type="presParOf" srcId="{996FB278-35F2-4D0C-BECD-F07E0B714021}" destId="{D2FB69BF-35EE-4815-95DA-C8DE29DAF622}" srcOrd="2" destOrd="0" presId="urn:microsoft.com/office/officeart/2005/8/layout/vList6"/>
    <dgm:cxn modelId="{D0BF58B9-FD6F-497A-9CE7-07D3B5539E9F}" type="presParOf" srcId="{D2FB69BF-35EE-4815-95DA-C8DE29DAF622}" destId="{B85E6C00-127B-4F5F-917B-9836F93797B8}" srcOrd="0" destOrd="0" presId="urn:microsoft.com/office/officeart/2005/8/layout/vList6"/>
    <dgm:cxn modelId="{AA3844A3-9906-4EB5-BB1A-5461AF0BF023}" type="presParOf" srcId="{D2FB69BF-35EE-4815-95DA-C8DE29DAF622}" destId="{F1918AE3-7013-4FA0-88DD-62C9F99C6877}" srcOrd="1" destOrd="0" presId="urn:microsoft.com/office/officeart/2005/8/layout/vList6"/>
    <dgm:cxn modelId="{FFE5E05A-8B04-4404-A0BE-09C0DD15BCD1}" type="presParOf" srcId="{996FB278-35F2-4D0C-BECD-F07E0B714021}" destId="{0EFDAC90-BA9F-4A2A-AE87-FCDEBE873B0B}" srcOrd="3" destOrd="0" presId="urn:microsoft.com/office/officeart/2005/8/layout/vList6"/>
    <dgm:cxn modelId="{F7A8AC7A-E71B-4FE3-94A2-C77CCD41ED7E}" type="presParOf" srcId="{996FB278-35F2-4D0C-BECD-F07E0B714021}" destId="{B1EFE85C-D881-4F06-A769-4F7BB3A572FB}" srcOrd="4" destOrd="0" presId="urn:microsoft.com/office/officeart/2005/8/layout/vList6"/>
    <dgm:cxn modelId="{D02DD1C4-4221-4BF2-B0BF-C9AF7CD938F1}" type="presParOf" srcId="{B1EFE85C-D881-4F06-A769-4F7BB3A572FB}" destId="{25CB2780-4ADD-4B8E-8193-A7C5BC73E08B}" srcOrd="0" destOrd="0" presId="urn:microsoft.com/office/officeart/2005/8/layout/vList6"/>
    <dgm:cxn modelId="{0563A184-8144-4EC5-9194-3FCF4D540CA9}" type="presParOf" srcId="{B1EFE85C-D881-4F06-A769-4F7BB3A572FB}" destId="{CC7590CC-AADA-4799-B3D6-D9526344496E}" srcOrd="1" destOrd="0" presId="urn:microsoft.com/office/officeart/2005/8/layout/vList6"/>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F66A0C7-3417-4754-9577-DCFD05DF1198}">
      <dsp:nvSpPr>
        <dsp:cNvPr id="0" name=""/>
        <dsp:cNvSpPr/>
      </dsp:nvSpPr>
      <dsp:spPr>
        <a:xfrm>
          <a:off x="0" y="231550"/>
          <a:ext cx="6676111" cy="290339"/>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45720" tIns="30480" rIns="45720" bIns="30480" numCol="1" spcCol="1270" anchor="ctr" anchorCtr="0">
          <a:noAutofit/>
        </a:bodyPr>
        <a:lstStyle/>
        <a:p>
          <a:pPr marL="0" lvl="0" indent="0" algn="ctr" defTabSz="1066800">
            <a:lnSpc>
              <a:spcPct val="90000"/>
            </a:lnSpc>
            <a:spcBef>
              <a:spcPct val="0"/>
            </a:spcBef>
            <a:spcAft>
              <a:spcPct val="35000"/>
            </a:spcAft>
            <a:buNone/>
          </a:pPr>
          <a:r>
            <a:rPr lang="en-US" sz="2400" kern="1200" dirty="0"/>
            <a:t>Trouble Hearing? Troubleshooting Audio Issues</a:t>
          </a:r>
        </a:p>
      </dsp:txBody>
      <dsp:txXfrm>
        <a:off x="8504" y="240054"/>
        <a:ext cx="6659103" cy="273331"/>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F66A0C7-3417-4754-9577-DCFD05DF1198}">
      <dsp:nvSpPr>
        <dsp:cNvPr id="0" name=""/>
        <dsp:cNvSpPr/>
      </dsp:nvSpPr>
      <dsp:spPr>
        <a:xfrm>
          <a:off x="0" y="504169"/>
          <a:ext cx="6304472" cy="388261"/>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45720" tIns="30480" rIns="45720" bIns="30480" numCol="1" spcCol="1270" anchor="ctr" anchorCtr="0">
          <a:noAutofit/>
        </a:bodyPr>
        <a:lstStyle/>
        <a:p>
          <a:pPr marL="0" lvl="0" indent="0" algn="ctr" defTabSz="1066800">
            <a:lnSpc>
              <a:spcPct val="90000"/>
            </a:lnSpc>
            <a:spcBef>
              <a:spcPct val="0"/>
            </a:spcBef>
            <a:spcAft>
              <a:spcPct val="35000"/>
            </a:spcAft>
            <a:buNone/>
          </a:pPr>
          <a:r>
            <a:rPr lang="en-US" sz="2400" kern="1200" dirty="0"/>
            <a:t>Activate Chat</a:t>
          </a:r>
        </a:p>
      </dsp:txBody>
      <dsp:txXfrm>
        <a:off x="11372" y="515541"/>
        <a:ext cx="6281728" cy="365517"/>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B69965F-24A6-DC44-B21A-37C855449566}">
      <dsp:nvSpPr>
        <dsp:cNvPr id="0" name=""/>
        <dsp:cNvSpPr/>
      </dsp:nvSpPr>
      <dsp:spPr>
        <a:xfrm>
          <a:off x="1858559" y="836525"/>
          <a:ext cx="2325216" cy="2179890"/>
        </a:xfrm>
        <a:prstGeom prst="ellipse">
          <a:avLst/>
        </a:prstGeom>
        <a:solidFill>
          <a:srgbClr val="848584">
            <a:alpha val="50000"/>
          </a:srgbClr>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30480" tIns="30480" rIns="30480" bIns="30480" numCol="1" spcCol="1270" anchor="ctr" anchorCtr="0">
          <a:noAutofit/>
        </a:bodyPr>
        <a:lstStyle/>
        <a:p>
          <a:pPr marL="0" lvl="0" indent="0" algn="ctr" defTabSz="1066800">
            <a:lnSpc>
              <a:spcPct val="90000"/>
            </a:lnSpc>
            <a:spcBef>
              <a:spcPct val="0"/>
            </a:spcBef>
            <a:spcAft>
              <a:spcPct val="35000"/>
            </a:spcAft>
            <a:buNone/>
          </a:pPr>
          <a:r>
            <a:rPr lang="en-US" sz="2400" b="1" kern="1200" dirty="0">
              <a:solidFill>
                <a:schemeClr val="bg1"/>
              </a:solidFill>
              <a:latin typeface="+mn-lt"/>
              <a:cs typeface="Century Schoolbook"/>
            </a:rPr>
            <a:t>Lines </a:t>
          </a:r>
          <a:r>
            <a:rPr lang="en-US" sz="2400" b="1" i="1" kern="1200" dirty="0">
              <a:solidFill>
                <a:schemeClr val="bg1"/>
              </a:solidFill>
              <a:latin typeface="+mn-lt"/>
              <a:cs typeface="Century Schoolbook"/>
            </a:rPr>
            <a:t>of</a:t>
          </a:r>
          <a:r>
            <a:rPr lang="en-US" sz="2400" b="1" kern="1200" dirty="0">
              <a:solidFill>
                <a:schemeClr val="bg1"/>
              </a:solidFill>
              <a:latin typeface="+mn-lt"/>
              <a:cs typeface="Century Schoolbook"/>
            </a:rPr>
            <a:t> Business</a:t>
          </a:r>
        </a:p>
      </dsp:txBody>
      <dsp:txXfrm>
        <a:off x="2199079" y="1155762"/>
        <a:ext cx="1644176" cy="1541416"/>
      </dsp:txXfrm>
    </dsp:sp>
    <dsp:sp modelId="{684D517E-7CED-5644-BFFC-B93C46692EE6}">
      <dsp:nvSpPr>
        <dsp:cNvPr id="0" name=""/>
        <dsp:cNvSpPr/>
      </dsp:nvSpPr>
      <dsp:spPr>
        <a:xfrm>
          <a:off x="2290814" y="-79615"/>
          <a:ext cx="1447803" cy="1370800"/>
        </a:xfrm>
        <a:prstGeom prst="ellipse">
          <a:avLst/>
        </a:prstGeom>
        <a:solidFill>
          <a:srgbClr val="0064A4"/>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n-US" sz="1400" b="1" kern="1200" dirty="0">
              <a:solidFill>
                <a:schemeClr val="bg1"/>
              </a:solidFill>
              <a:latin typeface="+mn-lt"/>
              <a:cs typeface="Century Schoolbook"/>
            </a:rPr>
            <a:t>Training </a:t>
          </a:r>
        </a:p>
        <a:p>
          <a:pPr marL="0" lvl="0" indent="0" algn="ctr" defTabSz="622300">
            <a:lnSpc>
              <a:spcPct val="90000"/>
            </a:lnSpc>
            <a:spcBef>
              <a:spcPct val="0"/>
            </a:spcBef>
            <a:spcAft>
              <a:spcPct val="35000"/>
            </a:spcAft>
            <a:buNone/>
          </a:pPr>
          <a:r>
            <a:rPr lang="en-US" sz="1400" b="1" kern="1200" dirty="0">
              <a:solidFill>
                <a:schemeClr val="bg1"/>
              </a:solidFill>
              <a:latin typeface="+mn-lt"/>
              <a:cs typeface="Century Schoolbook"/>
            </a:rPr>
            <a:t>&amp; Education</a:t>
          </a:r>
        </a:p>
      </dsp:txBody>
      <dsp:txXfrm>
        <a:off x="2502840" y="121134"/>
        <a:ext cx="1023751" cy="969302"/>
      </dsp:txXfrm>
    </dsp:sp>
    <dsp:sp modelId="{057FFAB7-DADA-E443-9E00-1C2F22AC9241}">
      <dsp:nvSpPr>
        <dsp:cNvPr id="0" name=""/>
        <dsp:cNvSpPr/>
      </dsp:nvSpPr>
      <dsp:spPr>
        <a:xfrm>
          <a:off x="3865813" y="1204781"/>
          <a:ext cx="1360928" cy="1410987"/>
        </a:xfrm>
        <a:prstGeom prst="ellipse">
          <a:avLst/>
        </a:prstGeom>
        <a:solidFill>
          <a:srgbClr val="73B632"/>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n-US" sz="1400" b="1" kern="1200" dirty="0">
              <a:solidFill>
                <a:schemeClr val="bg1"/>
              </a:solidFill>
              <a:latin typeface="+mn-lt"/>
              <a:cs typeface="Century Schoolbook"/>
            </a:rPr>
            <a:t>Policy   Reform</a:t>
          </a:r>
        </a:p>
      </dsp:txBody>
      <dsp:txXfrm>
        <a:off x="4065116" y="1411415"/>
        <a:ext cx="962322" cy="997719"/>
      </dsp:txXfrm>
    </dsp:sp>
    <dsp:sp modelId="{0D17E507-A4C5-6D45-B20D-E5F5FB71BBF6}">
      <dsp:nvSpPr>
        <dsp:cNvPr id="0" name=""/>
        <dsp:cNvSpPr/>
      </dsp:nvSpPr>
      <dsp:spPr>
        <a:xfrm>
          <a:off x="2319824" y="2632074"/>
          <a:ext cx="1426677" cy="1335718"/>
        </a:xfrm>
        <a:prstGeom prst="ellipse">
          <a:avLst/>
        </a:prstGeom>
        <a:solidFill>
          <a:srgbClr val="848584"/>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n-US" sz="1400" b="1" kern="1200" dirty="0">
              <a:solidFill>
                <a:schemeClr val="bg1"/>
              </a:solidFill>
              <a:latin typeface="+mn-lt"/>
              <a:cs typeface="Century Schoolbook"/>
            </a:rPr>
            <a:t>Consulting &amp; Assistance</a:t>
          </a:r>
        </a:p>
      </dsp:txBody>
      <dsp:txXfrm>
        <a:off x="2528756" y="2827685"/>
        <a:ext cx="1008813" cy="944496"/>
      </dsp:txXfrm>
    </dsp:sp>
    <dsp:sp modelId="{7D950D67-9338-2544-B6CE-A7958036B280}">
      <dsp:nvSpPr>
        <dsp:cNvPr id="0" name=""/>
        <dsp:cNvSpPr/>
      </dsp:nvSpPr>
      <dsp:spPr>
        <a:xfrm>
          <a:off x="812140" y="1158874"/>
          <a:ext cx="1431400" cy="1437857"/>
        </a:xfrm>
        <a:prstGeom prst="ellipse">
          <a:avLst/>
        </a:prstGeom>
        <a:solidFill>
          <a:srgbClr val="E57C23"/>
        </a:solidFill>
        <a:ln>
          <a:noFill/>
        </a:ln>
        <a:effectLst/>
      </dsp:spPr>
      <dsp:style>
        <a:lnRef idx="0">
          <a:scrgbClr r="0" g="0" b="0"/>
        </a:lnRef>
        <a:fillRef idx="3">
          <a:scrgbClr r="0" g="0" b="0"/>
        </a:fillRef>
        <a:effectRef idx="0">
          <a:scrgbClr r="0" g="0" b="0"/>
        </a:effectRef>
        <a:fontRef idx="minor">
          <a:schemeClr val="tx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n-US" sz="1400" b="1" kern="1200" dirty="0">
              <a:solidFill>
                <a:schemeClr val="bg1"/>
              </a:solidFill>
              <a:latin typeface="+mn-lt"/>
              <a:cs typeface="Century Schoolbook"/>
            </a:rPr>
            <a:t>Lending</a:t>
          </a:r>
        </a:p>
      </dsp:txBody>
      <dsp:txXfrm>
        <a:off x="1021764" y="1369443"/>
        <a:ext cx="1012152" cy="1016719"/>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1EE58C3-BB82-4650-979C-410D652DDA51}">
      <dsp:nvSpPr>
        <dsp:cNvPr id="0" name=""/>
        <dsp:cNvSpPr/>
      </dsp:nvSpPr>
      <dsp:spPr>
        <a:xfrm rot="10800000">
          <a:off x="2271749" y="338"/>
          <a:ext cx="7995552" cy="1065868"/>
        </a:xfrm>
        <a:prstGeom prst="homePlate">
          <a:avLst/>
        </a:prstGeom>
        <a:solidFill>
          <a:schemeClr val="accent5">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70018" tIns="167640" rIns="312928" bIns="167640" numCol="1" spcCol="1270" anchor="ctr" anchorCtr="0">
          <a:noAutofit/>
        </a:bodyPr>
        <a:lstStyle/>
        <a:p>
          <a:pPr marL="0" lvl="0" indent="0" algn="ctr" defTabSz="1955800">
            <a:lnSpc>
              <a:spcPct val="90000"/>
            </a:lnSpc>
            <a:spcBef>
              <a:spcPct val="0"/>
            </a:spcBef>
            <a:spcAft>
              <a:spcPct val="35000"/>
            </a:spcAft>
            <a:buNone/>
          </a:pPr>
          <a:r>
            <a:rPr lang="en-US" sz="4400" kern="1200" dirty="0"/>
            <a:t>Contact information</a:t>
          </a:r>
        </a:p>
      </dsp:txBody>
      <dsp:txXfrm rot="10800000">
        <a:off x="2538216" y="338"/>
        <a:ext cx="7729085" cy="1065868"/>
      </dsp:txXfrm>
    </dsp:sp>
    <dsp:sp modelId="{EB0C4CD5-217C-4CC6-87B3-CFF5323637F4}">
      <dsp:nvSpPr>
        <dsp:cNvPr id="0" name=""/>
        <dsp:cNvSpPr/>
      </dsp:nvSpPr>
      <dsp:spPr>
        <a:xfrm>
          <a:off x="1747450" y="455"/>
          <a:ext cx="1065868" cy="1065868"/>
        </a:xfrm>
        <a:prstGeom prst="ellipse">
          <a:avLst/>
        </a:prstGeom>
        <a:blipFill>
          <a:blip xmlns:r="http://schemas.openxmlformats.org/officeDocument/2006/relationships" r:embed="rId1" cstate="print">
            <a:extLst>
              <a:ext uri="{28A0092B-C50C-407E-A947-70E740481C1C}">
                <a14:useLocalDpi xmlns:a14="http://schemas.microsoft.com/office/drawing/2010/main" val="0"/>
              </a:ext>
            </a:extLst>
          </a:blip>
          <a:srcRect/>
          <a:stretch>
            <a:fillRect t="-8000" b="-8000"/>
          </a:stretch>
        </a:blip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3DF942F8-EA3C-4DB5-9C06-6160E1456D59}">
      <dsp:nvSpPr>
        <dsp:cNvPr id="0" name=""/>
        <dsp:cNvSpPr/>
      </dsp:nvSpPr>
      <dsp:spPr>
        <a:xfrm rot="10800000">
          <a:off x="2280384" y="1332791"/>
          <a:ext cx="7995552" cy="1065868"/>
        </a:xfrm>
        <a:prstGeom prst="homePlate">
          <a:avLst/>
        </a:prstGeom>
        <a:solidFill>
          <a:schemeClr val="accent5">
            <a:hueOff val="-2175428"/>
            <a:satOff val="-28413"/>
            <a:lumOff val="16176"/>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70018" tIns="163830" rIns="305816" bIns="163830" numCol="1" spcCol="1270" anchor="ctr" anchorCtr="0">
          <a:noAutofit/>
        </a:bodyPr>
        <a:lstStyle/>
        <a:p>
          <a:pPr marL="0" lvl="0" indent="0" algn="ctr" defTabSz="1911350">
            <a:lnSpc>
              <a:spcPct val="90000"/>
            </a:lnSpc>
            <a:spcBef>
              <a:spcPct val="0"/>
            </a:spcBef>
            <a:spcAft>
              <a:spcPct val="35000"/>
            </a:spcAft>
            <a:buNone/>
          </a:pPr>
          <a:r>
            <a:rPr lang="en-US" sz="4300" kern="1200" dirty="0"/>
            <a:t>Landlord-Tenant-Case Manager Agreement</a:t>
          </a:r>
        </a:p>
      </dsp:txBody>
      <dsp:txXfrm rot="10800000">
        <a:off x="2546851" y="1332791"/>
        <a:ext cx="7729085" cy="1065868"/>
      </dsp:txXfrm>
    </dsp:sp>
    <dsp:sp modelId="{B216EA5A-0115-43B4-B6A6-4935D4A6ED4D}">
      <dsp:nvSpPr>
        <dsp:cNvPr id="0" name=""/>
        <dsp:cNvSpPr/>
      </dsp:nvSpPr>
      <dsp:spPr>
        <a:xfrm>
          <a:off x="1747450" y="1332791"/>
          <a:ext cx="1065868" cy="1065868"/>
        </a:xfrm>
        <a:prstGeom prst="ellipse">
          <a:avLst/>
        </a:prstGeom>
        <a:blipFill>
          <a:blip xmlns:r="http://schemas.openxmlformats.org/officeDocument/2006/relationships" r:embed="rId2" cstate="print">
            <a:extLst>
              <a:ext uri="{28A0092B-C50C-407E-A947-70E740481C1C}">
                <a14:useLocalDpi xmlns:a14="http://schemas.microsoft.com/office/drawing/2010/main" val="0"/>
              </a:ext>
            </a:extLst>
          </a:blip>
          <a:srcRect/>
          <a:stretch>
            <a:fillRect l="-25000" r="-25000"/>
          </a:stretch>
        </a:blip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1991AC7E-0688-4C02-93F9-473C73A9A648}">
      <dsp:nvSpPr>
        <dsp:cNvPr id="0" name=""/>
        <dsp:cNvSpPr/>
      </dsp:nvSpPr>
      <dsp:spPr>
        <a:xfrm rot="10800000">
          <a:off x="2280384" y="2665126"/>
          <a:ext cx="7995552" cy="1065868"/>
        </a:xfrm>
        <a:prstGeom prst="homePlate">
          <a:avLst/>
        </a:prstGeom>
        <a:solidFill>
          <a:schemeClr val="accent5">
            <a:hueOff val="-4350856"/>
            <a:satOff val="-56825"/>
            <a:lumOff val="32353"/>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70018" tIns="167640" rIns="312928" bIns="167640" numCol="1" spcCol="1270" anchor="ctr" anchorCtr="0">
          <a:noAutofit/>
        </a:bodyPr>
        <a:lstStyle/>
        <a:p>
          <a:pPr marL="0" lvl="0" indent="0" algn="ctr" defTabSz="1955800">
            <a:lnSpc>
              <a:spcPct val="90000"/>
            </a:lnSpc>
            <a:spcBef>
              <a:spcPct val="0"/>
            </a:spcBef>
            <a:spcAft>
              <a:spcPct val="35000"/>
            </a:spcAft>
            <a:buNone/>
          </a:pPr>
          <a:r>
            <a:rPr lang="en-US" sz="4400" kern="1200" dirty="0"/>
            <a:t>Make Introductions!</a:t>
          </a:r>
        </a:p>
      </dsp:txBody>
      <dsp:txXfrm rot="10800000">
        <a:off x="2546851" y="2665126"/>
        <a:ext cx="7729085" cy="1065868"/>
      </dsp:txXfrm>
    </dsp:sp>
    <dsp:sp modelId="{AD30E6FC-76E9-47EA-A3DC-431C2E2E7B3E}">
      <dsp:nvSpPr>
        <dsp:cNvPr id="0" name=""/>
        <dsp:cNvSpPr/>
      </dsp:nvSpPr>
      <dsp:spPr>
        <a:xfrm>
          <a:off x="1747450" y="2665126"/>
          <a:ext cx="1065868" cy="1065868"/>
        </a:xfrm>
        <a:prstGeom prst="ellipse">
          <a:avLst/>
        </a:prstGeom>
        <a:blipFill>
          <a:blip xmlns:r="http://schemas.openxmlformats.org/officeDocument/2006/relationships" r:embed="rId3" cstate="print">
            <a:extLst>
              <a:ext uri="{28A0092B-C50C-407E-A947-70E740481C1C}">
                <a14:useLocalDpi xmlns:a14="http://schemas.microsoft.com/office/drawing/2010/main" val="0"/>
              </a:ext>
            </a:extLst>
          </a:blip>
          <a:srcRect/>
          <a:stretch>
            <a:fillRect l="-25000" r="-25000"/>
          </a:stretch>
        </a:blip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B8D5150-A088-49E7-8CDA-A170F2605EE2}">
      <dsp:nvSpPr>
        <dsp:cNvPr id="0" name=""/>
        <dsp:cNvSpPr/>
      </dsp:nvSpPr>
      <dsp:spPr>
        <a:xfrm>
          <a:off x="3050847" y="87593"/>
          <a:ext cx="2907080" cy="2907080"/>
        </a:xfrm>
        <a:prstGeom prst="ellipse">
          <a:avLst/>
        </a:prstGeom>
        <a:solidFill>
          <a:schemeClr val="lt1">
            <a:alpha val="50000"/>
            <a:hueOff val="0"/>
            <a:satOff val="0"/>
            <a:lumOff val="0"/>
            <a:alphaOff val="0"/>
          </a:schemeClr>
        </a:solidFill>
        <a:ln w="38100" cap="flat" cmpd="sng" algn="ctr">
          <a:solidFill>
            <a:scrgbClr r="0" g="0" b="0"/>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b="1" kern="1200" dirty="0">
              <a:solidFill>
                <a:schemeClr val="tx2"/>
              </a:solidFill>
              <a:latin typeface="+mn-lt"/>
            </a:rPr>
            <a:t>Property Owner/Management</a:t>
          </a:r>
        </a:p>
        <a:p>
          <a:pPr marL="0" lvl="0" indent="0" algn="ctr" defTabSz="889000">
            <a:lnSpc>
              <a:spcPct val="90000"/>
            </a:lnSpc>
            <a:spcBef>
              <a:spcPct val="0"/>
            </a:spcBef>
            <a:spcAft>
              <a:spcPct val="35000"/>
            </a:spcAft>
            <a:buNone/>
          </a:pPr>
          <a:r>
            <a:rPr lang="en-US" sz="2000" b="1" i="1" kern="1200" dirty="0">
              <a:solidFill>
                <a:srgbClr val="0070C0"/>
              </a:solidFill>
              <a:latin typeface="+mn-lt"/>
            </a:rPr>
            <a:t>Manage the Property</a:t>
          </a:r>
        </a:p>
      </dsp:txBody>
      <dsp:txXfrm>
        <a:off x="3438458" y="596332"/>
        <a:ext cx="2131859" cy="1308186"/>
      </dsp:txXfrm>
    </dsp:sp>
    <dsp:sp modelId="{CB5CD6CA-A58A-4EC5-B7E2-41FDE2464E74}">
      <dsp:nvSpPr>
        <dsp:cNvPr id="0" name=""/>
        <dsp:cNvSpPr/>
      </dsp:nvSpPr>
      <dsp:spPr>
        <a:xfrm>
          <a:off x="4333322" y="1894286"/>
          <a:ext cx="2907080" cy="2907080"/>
        </a:xfrm>
        <a:prstGeom prst="ellipse">
          <a:avLst/>
        </a:prstGeom>
        <a:solidFill>
          <a:schemeClr val="lt1">
            <a:alpha val="50000"/>
            <a:hueOff val="0"/>
            <a:satOff val="0"/>
            <a:lumOff val="0"/>
            <a:alphaOff val="0"/>
          </a:schemeClr>
        </a:solidFill>
        <a:ln w="38100" cap="flat" cmpd="sng" algn="ctr">
          <a:solidFill>
            <a:scrgbClr r="0" g="0" b="0"/>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b="1" kern="1200" dirty="0">
              <a:solidFill>
                <a:schemeClr val="tx2"/>
              </a:solidFill>
              <a:latin typeface="+mn-lt"/>
            </a:rPr>
            <a:t>Service Agency</a:t>
          </a:r>
        </a:p>
        <a:p>
          <a:pPr marL="0" lvl="0" indent="0" algn="ctr" defTabSz="889000">
            <a:lnSpc>
              <a:spcPct val="90000"/>
            </a:lnSpc>
            <a:spcBef>
              <a:spcPct val="0"/>
            </a:spcBef>
            <a:spcAft>
              <a:spcPct val="35000"/>
            </a:spcAft>
            <a:buNone/>
          </a:pPr>
          <a:r>
            <a:rPr lang="en-US" sz="2000" b="1" i="1" kern="1200" dirty="0">
              <a:solidFill>
                <a:srgbClr val="0070C0"/>
              </a:solidFill>
              <a:latin typeface="+mn-lt"/>
            </a:rPr>
            <a:t>Support the Tenant</a:t>
          </a:r>
        </a:p>
      </dsp:txBody>
      <dsp:txXfrm>
        <a:off x="5222405" y="2645281"/>
        <a:ext cx="1744248" cy="1598894"/>
      </dsp:txXfrm>
    </dsp:sp>
    <dsp:sp modelId="{3693E0C6-99F8-48DF-B9C7-E623F8AE45B3}">
      <dsp:nvSpPr>
        <dsp:cNvPr id="0" name=""/>
        <dsp:cNvSpPr/>
      </dsp:nvSpPr>
      <dsp:spPr>
        <a:xfrm>
          <a:off x="2104976" y="1901921"/>
          <a:ext cx="2903016" cy="2903016"/>
        </a:xfrm>
        <a:prstGeom prst="ellipse">
          <a:avLst/>
        </a:prstGeom>
        <a:solidFill>
          <a:schemeClr val="lt1">
            <a:alpha val="50000"/>
            <a:hueOff val="0"/>
            <a:satOff val="0"/>
            <a:lumOff val="0"/>
            <a:alphaOff val="0"/>
          </a:schemeClr>
        </a:solidFill>
        <a:ln w="38100" cap="flat" cmpd="sng" algn="ctr">
          <a:solidFill>
            <a:scrgbClr r="0" g="0" b="0"/>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b="1" kern="1200" dirty="0">
              <a:solidFill>
                <a:schemeClr val="tx2"/>
              </a:solidFill>
              <a:latin typeface="+mn-lt"/>
            </a:rPr>
            <a:t>Tenant</a:t>
          </a:r>
        </a:p>
        <a:p>
          <a:pPr marL="0" lvl="0" indent="0" algn="ctr" defTabSz="889000">
            <a:lnSpc>
              <a:spcPct val="90000"/>
            </a:lnSpc>
            <a:spcBef>
              <a:spcPct val="0"/>
            </a:spcBef>
            <a:spcAft>
              <a:spcPct val="35000"/>
            </a:spcAft>
            <a:buNone/>
          </a:pPr>
          <a:r>
            <a:rPr lang="en-US" sz="2000" b="1" i="1" kern="1200" dirty="0">
              <a:solidFill>
                <a:srgbClr val="0070C0"/>
              </a:solidFill>
              <a:latin typeface="+mn-lt"/>
            </a:rPr>
            <a:t>Live safely and independently </a:t>
          </a:r>
          <a:endParaRPr lang="en-US" sz="2000" b="1" kern="1200" dirty="0">
            <a:solidFill>
              <a:srgbClr val="0070C0"/>
            </a:solidFill>
            <a:latin typeface="+mn-lt"/>
          </a:endParaRPr>
        </a:p>
        <a:p>
          <a:pPr marL="0" lvl="0" indent="0" algn="ctr" defTabSz="889000">
            <a:lnSpc>
              <a:spcPct val="90000"/>
            </a:lnSpc>
            <a:spcBef>
              <a:spcPct val="0"/>
            </a:spcBef>
            <a:spcAft>
              <a:spcPct val="35000"/>
            </a:spcAft>
            <a:buNone/>
          </a:pPr>
          <a:endParaRPr lang="en-US" sz="2000" b="1" i="1" kern="1200" dirty="0">
            <a:solidFill>
              <a:srgbClr val="050206"/>
            </a:solidFill>
            <a:latin typeface="+mn-lt"/>
          </a:endParaRPr>
        </a:p>
      </dsp:txBody>
      <dsp:txXfrm>
        <a:off x="2378344" y="2651867"/>
        <a:ext cx="1741809" cy="1596659"/>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830907E-4744-455F-A807-8283D001BF49}">
      <dsp:nvSpPr>
        <dsp:cNvPr id="0" name=""/>
        <dsp:cNvSpPr/>
      </dsp:nvSpPr>
      <dsp:spPr>
        <a:xfrm>
          <a:off x="0" y="2166"/>
          <a:ext cx="7862285" cy="1468441"/>
        </a:xfrm>
        <a:prstGeom prst="roundRect">
          <a:avLst/>
        </a:prstGeom>
        <a:solidFill>
          <a:schemeClr val="accent5">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en-US" sz="2800" kern="1200" dirty="0">
              <a:latin typeface="+mn-lt"/>
            </a:rPr>
            <a:t>As landlords do not work for you, you must receive written consent to share information with them.</a:t>
          </a:r>
        </a:p>
      </dsp:txBody>
      <dsp:txXfrm>
        <a:off x="71683" y="73849"/>
        <a:ext cx="7718919" cy="1325075"/>
      </dsp:txXfrm>
    </dsp:sp>
    <dsp:sp modelId="{869D1865-449D-422D-BF97-8F0F3A50CC93}">
      <dsp:nvSpPr>
        <dsp:cNvPr id="0" name=""/>
        <dsp:cNvSpPr/>
      </dsp:nvSpPr>
      <dsp:spPr>
        <a:xfrm>
          <a:off x="0" y="1484951"/>
          <a:ext cx="7862285" cy="1468441"/>
        </a:xfrm>
        <a:prstGeom prst="roundRect">
          <a:avLst/>
        </a:prstGeom>
        <a:solidFill>
          <a:schemeClr val="accent5">
            <a:hueOff val="-2175428"/>
            <a:satOff val="-28413"/>
            <a:lumOff val="16176"/>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en-US" sz="2800" kern="1200" dirty="0">
              <a:latin typeface="+mn-lt"/>
            </a:rPr>
            <a:t>Landlords cannot require tenants to sign Authorization forms, as this would be a violation of their rights.</a:t>
          </a:r>
        </a:p>
      </dsp:txBody>
      <dsp:txXfrm>
        <a:off x="71683" y="1556634"/>
        <a:ext cx="7718919" cy="1325075"/>
      </dsp:txXfrm>
    </dsp:sp>
    <dsp:sp modelId="{198FDFCC-3A94-4B27-A1BD-253EA903FBB7}">
      <dsp:nvSpPr>
        <dsp:cNvPr id="0" name=""/>
        <dsp:cNvSpPr/>
      </dsp:nvSpPr>
      <dsp:spPr>
        <a:xfrm>
          <a:off x="0" y="2967736"/>
          <a:ext cx="7862285" cy="1468441"/>
        </a:xfrm>
        <a:prstGeom prst="roundRect">
          <a:avLst/>
        </a:prstGeom>
        <a:solidFill>
          <a:schemeClr val="accent5">
            <a:hueOff val="-4350856"/>
            <a:satOff val="-56825"/>
            <a:lumOff val="32353"/>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en-US" sz="2800" kern="1200" dirty="0">
              <a:latin typeface="+mn-lt"/>
            </a:rPr>
            <a:t>Tenants may revoke their Authorization form, at any time, for any reason</a:t>
          </a:r>
          <a:r>
            <a:rPr lang="en-US" sz="3200" kern="1200" dirty="0">
              <a:latin typeface="+mn-lt"/>
            </a:rPr>
            <a:t>.</a:t>
          </a:r>
        </a:p>
      </dsp:txBody>
      <dsp:txXfrm>
        <a:off x="71683" y="3039419"/>
        <a:ext cx="7718919" cy="1325075"/>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E9EF7E6-7C30-4655-8724-FA59CEB35E6A}">
      <dsp:nvSpPr>
        <dsp:cNvPr id="0" name=""/>
        <dsp:cNvSpPr/>
      </dsp:nvSpPr>
      <dsp:spPr>
        <a:xfrm rot="1657308">
          <a:off x="2246442" y="3493248"/>
          <a:ext cx="1506927" cy="55283"/>
        </a:xfrm>
        <a:custGeom>
          <a:avLst/>
          <a:gdLst/>
          <a:ahLst/>
          <a:cxnLst/>
          <a:rect l="0" t="0" r="0" b="0"/>
          <a:pathLst>
            <a:path>
              <a:moveTo>
                <a:pt x="0" y="27641"/>
              </a:moveTo>
              <a:lnTo>
                <a:pt x="1506927" y="27641"/>
              </a:lnTo>
            </a:path>
          </a:pathLst>
        </a:custGeom>
        <a:noFill/>
        <a:ln w="25400"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8B23181-EDB2-4F4B-88B7-5A78BAD7C644}">
      <dsp:nvSpPr>
        <dsp:cNvPr id="0" name=""/>
        <dsp:cNvSpPr/>
      </dsp:nvSpPr>
      <dsp:spPr>
        <a:xfrm rot="21534190">
          <a:off x="2332196" y="2634785"/>
          <a:ext cx="1307549" cy="55283"/>
        </a:xfrm>
        <a:custGeom>
          <a:avLst/>
          <a:gdLst/>
          <a:ahLst/>
          <a:cxnLst/>
          <a:rect l="0" t="0" r="0" b="0"/>
          <a:pathLst>
            <a:path>
              <a:moveTo>
                <a:pt x="0" y="27641"/>
              </a:moveTo>
              <a:lnTo>
                <a:pt x="1307549" y="27641"/>
              </a:lnTo>
            </a:path>
          </a:pathLst>
        </a:custGeom>
        <a:noFill/>
        <a:ln w="25400"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09A4CE08-3497-48AB-98A7-125E28F12DB5}">
      <dsp:nvSpPr>
        <dsp:cNvPr id="0" name=""/>
        <dsp:cNvSpPr/>
      </dsp:nvSpPr>
      <dsp:spPr>
        <a:xfrm rot="20106902">
          <a:off x="2235218" y="1800059"/>
          <a:ext cx="2091603" cy="55283"/>
        </a:xfrm>
        <a:custGeom>
          <a:avLst/>
          <a:gdLst/>
          <a:ahLst/>
          <a:cxnLst/>
          <a:rect l="0" t="0" r="0" b="0"/>
          <a:pathLst>
            <a:path>
              <a:moveTo>
                <a:pt x="0" y="27641"/>
              </a:moveTo>
              <a:lnTo>
                <a:pt x="2091603" y="27641"/>
              </a:lnTo>
            </a:path>
          </a:pathLst>
        </a:custGeom>
        <a:noFill/>
        <a:ln w="25400"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2309CD34-845B-4CDF-BB3B-4ADA6505F0B0}">
      <dsp:nvSpPr>
        <dsp:cNvPr id="0" name=""/>
        <dsp:cNvSpPr/>
      </dsp:nvSpPr>
      <dsp:spPr>
        <a:xfrm>
          <a:off x="-69400" y="1163114"/>
          <a:ext cx="2972308" cy="2913843"/>
        </a:xfrm>
        <a:prstGeom prst="ellipse">
          <a:avLst/>
        </a:prstGeom>
        <a:blipFill rotWithShape="1">
          <a:blip xmlns:r="http://schemas.openxmlformats.org/officeDocument/2006/relationships" r:embed="rId1">
            <a:duotone>
              <a:schemeClr val="accent2">
                <a:shade val="45000"/>
                <a:satMod val="135000"/>
              </a:schemeClr>
              <a:prstClr val="white"/>
            </a:duotone>
          </a:blip>
          <a:stretch>
            <a:fillRect/>
          </a:stretch>
        </a:blip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8CB19862-F1D2-46AF-9244-4FB3AF68F9C4}">
      <dsp:nvSpPr>
        <dsp:cNvPr id="0" name=""/>
        <dsp:cNvSpPr/>
      </dsp:nvSpPr>
      <dsp:spPr>
        <a:xfrm>
          <a:off x="3818324" y="-234498"/>
          <a:ext cx="3552173" cy="1978195"/>
        </a:xfrm>
        <a:prstGeom prst="ellipse">
          <a:avLst/>
        </a:prstGeom>
        <a:solidFill>
          <a:schemeClr val="accent1">
            <a:shade val="80000"/>
            <a:hueOff val="-191548"/>
            <a:satOff val="3739"/>
            <a:lumOff val="9871"/>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lvl="0" indent="0" algn="ctr" defTabSz="1066800" rtl="0">
            <a:lnSpc>
              <a:spcPct val="90000"/>
            </a:lnSpc>
            <a:spcBef>
              <a:spcPct val="0"/>
            </a:spcBef>
            <a:spcAft>
              <a:spcPct val="35000"/>
            </a:spcAft>
            <a:buNone/>
          </a:pPr>
          <a:r>
            <a:rPr lang="en-US" sz="2400" b="0" kern="1200" dirty="0">
              <a:latin typeface="+mn-lt"/>
            </a:rPr>
            <a:t>Respect each partner’s roles</a:t>
          </a:r>
        </a:p>
      </dsp:txBody>
      <dsp:txXfrm>
        <a:off x="4338528" y="55202"/>
        <a:ext cx="2511765" cy="1398795"/>
      </dsp:txXfrm>
    </dsp:sp>
    <dsp:sp modelId="{F57F865E-22AA-49AA-BC5E-19DDABCF43AF}">
      <dsp:nvSpPr>
        <dsp:cNvPr id="0" name=""/>
        <dsp:cNvSpPr/>
      </dsp:nvSpPr>
      <dsp:spPr>
        <a:xfrm>
          <a:off x="3638557" y="1626606"/>
          <a:ext cx="3575543" cy="1978195"/>
        </a:xfrm>
        <a:prstGeom prst="ellipse">
          <a:avLst/>
        </a:prstGeom>
        <a:solidFill>
          <a:schemeClr val="accent1">
            <a:shade val="80000"/>
            <a:hueOff val="-383095"/>
            <a:satOff val="7478"/>
            <a:lumOff val="19741"/>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lvl="0" indent="0" algn="ctr" defTabSz="1066800" rtl="0">
            <a:lnSpc>
              <a:spcPct val="90000"/>
            </a:lnSpc>
            <a:spcBef>
              <a:spcPct val="0"/>
            </a:spcBef>
            <a:spcAft>
              <a:spcPct val="35000"/>
            </a:spcAft>
            <a:buNone/>
          </a:pPr>
          <a:r>
            <a:rPr lang="en-US" sz="2400" b="0" kern="1200" dirty="0">
              <a:latin typeface="+mn-lt"/>
            </a:rPr>
            <a:t>Understand all roles are necessary and important</a:t>
          </a:r>
        </a:p>
      </dsp:txBody>
      <dsp:txXfrm>
        <a:off x="4162183" y="1916306"/>
        <a:ext cx="2528291" cy="1398795"/>
      </dsp:txXfrm>
    </dsp:sp>
    <dsp:sp modelId="{897FB36F-3533-4AD2-80E4-541E30975B13}">
      <dsp:nvSpPr>
        <dsp:cNvPr id="0" name=""/>
        <dsp:cNvSpPr/>
      </dsp:nvSpPr>
      <dsp:spPr>
        <a:xfrm>
          <a:off x="3018447" y="3578541"/>
          <a:ext cx="4203358" cy="2103601"/>
        </a:xfrm>
        <a:prstGeom prst="ellipse">
          <a:avLst/>
        </a:prstGeom>
        <a:solidFill>
          <a:schemeClr val="accent1">
            <a:shade val="80000"/>
            <a:hueOff val="-574643"/>
            <a:satOff val="11217"/>
            <a:lumOff val="29612"/>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lvl="0" indent="0" algn="ctr" defTabSz="1066800" rtl="0">
            <a:lnSpc>
              <a:spcPct val="90000"/>
            </a:lnSpc>
            <a:spcBef>
              <a:spcPct val="0"/>
            </a:spcBef>
            <a:spcAft>
              <a:spcPct val="35000"/>
            </a:spcAft>
            <a:buNone/>
          </a:pPr>
          <a:r>
            <a:rPr lang="en-US" sz="2400" b="0" kern="1200" dirty="0">
              <a:latin typeface="+mn-lt"/>
            </a:rPr>
            <a:t>Acknowledge &amp; use tension between roles and functions to ensure stability</a:t>
          </a:r>
        </a:p>
      </dsp:txBody>
      <dsp:txXfrm>
        <a:off x="3634015" y="3886606"/>
        <a:ext cx="2972222" cy="1487471"/>
      </dsp:txXfrm>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599F163-0E27-4FAB-B66F-9F3176AF83E8}">
      <dsp:nvSpPr>
        <dsp:cNvPr id="0" name=""/>
        <dsp:cNvSpPr/>
      </dsp:nvSpPr>
      <dsp:spPr>
        <a:xfrm>
          <a:off x="3110838" y="141419"/>
          <a:ext cx="3249981" cy="1136255"/>
        </a:xfrm>
        <a:prstGeom prst="rightArrow">
          <a:avLst>
            <a:gd name="adj1" fmla="val 75000"/>
            <a:gd name="adj2" fmla="val 50000"/>
          </a:avLst>
        </a:prstGeom>
        <a:solidFill>
          <a:srgbClr val="44546A">
            <a:alpha val="50000"/>
          </a:srgbClr>
        </a:solidFill>
        <a:ln w="25400" cap="flat" cmpd="sng" algn="ctr">
          <a:solidFill>
            <a:schemeClr val="accent2">
              <a:tint val="40000"/>
              <a:alpha val="9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657B198B-B771-4E81-843E-931D300889CD}">
      <dsp:nvSpPr>
        <dsp:cNvPr id="0" name=""/>
        <dsp:cNvSpPr/>
      </dsp:nvSpPr>
      <dsp:spPr>
        <a:xfrm>
          <a:off x="2328" y="410"/>
          <a:ext cx="3106180" cy="1308011"/>
        </a:xfrm>
        <a:prstGeom prst="roundRect">
          <a:avLst/>
        </a:prstGeom>
        <a:solidFill>
          <a:schemeClr val="tx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7630" tIns="43815" rIns="87630" bIns="43815" numCol="1" spcCol="1270" anchor="ctr" anchorCtr="0">
          <a:noAutofit/>
        </a:bodyPr>
        <a:lstStyle/>
        <a:p>
          <a:pPr marL="0" lvl="0" indent="0" algn="ctr" defTabSz="1022350" rtl="0">
            <a:lnSpc>
              <a:spcPct val="90000"/>
            </a:lnSpc>
            <a:spcBef>
              <a:spcPct val="0"/>
            </a:spcBef>
            <a:spcAft>
              <a:spcPct val="35000"/>
            </a:spcAft>
            <a:buNone/>
          </a:pPr>
          <a:r>
            <a:rPr lang="en-US" sz="2300" b="0" kern="1200" dirty="0">
              <a:latin typeface="+mn-lt"/>
            </a:rPr>
            <a:t>Formalizes the rights and responsibilities of both the landlord and tenant</a:t>
          </a:r>
        </a:p>
      </dsp:txBody>
      <dsp:txXfrm>
        <a:off x="66180" y="64262"/>
        <a:ext cx="2978476" cy="1180307"/>
      </dsp:txXfrm>
    </dsp:sp>
    <dsp:sp modelId="{F1918AE3-7013-4FA0-88DD-62C9F99C6877}">
      <dsp:nvSpPr>
        <dsp:cNvPr id="0" name=""/>
        <dsp:cNvSpPr/>
      </dsp:nvSpPr>
      <dsp:spPr>
        <a:xfrm>
          <a:off x="3108509" y="1422047"/>
          <a:ext cx="3249981" cy="1136255"/>
        </a:xfrm>
        <a:prstGeom prst="rightArrow">
          <a:avLst>
            <a:gd name="adj1" fmla="val 75000"/>
            <a:gd name="adj2" fmla="val 50000"/>
          </a:avLst>
        </a:prstGeom>
        <a:solidFill>
          <a:srgbClr val="8DC63F">
            <a:alpha val="50000"/>
          </a:srgbClr>
        </a:solidFill>
        <a:ln w="25400" cap="flat" cmpd="sng" algn="ctr">
          <a:solidFill>
            <a:schemeClr val="accent3">
              <a:tint val="40000"/>
              <a:alpha val="9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B85E6C00-127B-4F5F-917B-9836F93797B8}">
      <dsp:nvSpPr>
        <dsp:cNvPr id="0" name=""/>
        <dsp:cNvSpPr/>
      </dsp:nvSpPr>
      <dsp:spPr>
        <a:xfrm>
          <a:off x="2328" y="1422047"/>
          <a:ext cx="3106180" cy="1136255"/>
        </a:xfrm>
        <a:prstGeom prst="roundRect">
          <a:avLst/>
        </a:prstGeom>
        <a:solidFill>
          <a:srgbClr val="8DC63F"/>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53340" rIns="106680" bIns="53340" numCol="1" spcCol="1270" anchor="ctr" anchorCtr="0">
          <a:noAutofit/>
        </a:bodyPr>
        <a:lstStyle/>
        <a:p>
          <a:pPr marL="0" lvl="0" indent="0" algn="ctr" defTabSz="1244600" rtl="0">
            <a:lnSpc>
              <a:spcPct val="90000"/>
            </a:lnSpc>
            <a:spcBef>
              <a:spcPct val="0"/>
            </a:spcBef>
            <a:spcAft>
              <a:spcPct val="35000"/>
            </a:spcAft>
            <a:buNone/>
          </a:pPr>
          <a:r>
            <a:rPr lang="en-US" sz="2800" b="0" kern="1200" dirty="0">
              <a:latin typeface="+mn-lt"/>
            </a:rPr>
            <a:t>Legally enforceable </a:t>
          </a:r>
        </a:p>
      </dsp:txBody>
      <dsp:txXfrm>
        <a:off x="57795" y="1477514"/>
        <a:ext cx="2995246" cy="1025321"/>
      </dsp:txXfrm>
    </dsp:sp>
    <dsp:sp modelId="{CC7590CC-AADA-4799-B3D6-D9526344496E}">
      <dsp:nvSpPr>
        <dsp:cNvPr id="0" name=""/>
        <dsp:cNvSpPr/>
      </dsp:nvSpPr>
      <dsp:spPr>
        <a:xfrm>
          <a:off x="3183754" y="2671928"/>
          <a:ext cx="3175440" cy="1136255"/>
        </a:xfrm>
        <a:prstGeom prst="rightArrow">
          <a:avLst>
            <a:gd name="adj1" fmla="val 75000"/>
            <a:gd name="adj2" fmla="val 50000"/>
          </a:avLst>
        </a:prstGeom>
        <a:solidFill>
          <a:schemeClr val="accent1">
            <a:alpha val="50000"/>
          </a:schemeClr>
        </a:solidFill>
        <a:ln w="25400" cap="flat" cmpd="sng" algn="ctr">
          <a:solidFill>
            <a:schemeClr val="accent4">
              <a:tint val="40000"/>
              <a:alpha val="9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41910" tIns="41910" rIns="41910" bIns="41910" numCol="1" spcCol="1270" anchor="t" anchorCtr="0">
          <a:noAutofit/>
        </a:bodyPr>
        <a:lstStyle/>
        <a:p>
          <a:pPr marL="285750" lvl="1" indent="-285750" algn="l" defTabSz="2933700" rtl="0">
            <a:lnSpc>
              <a:spcPct val="90000"/>
            </a:lnSpc>
            <a:spcBef>
              <a:spcPct val="0"/>
            </a:spcBef>
            <a:spcAft>
              <a:spcPct val="15000"/>
            </a:spcAft>
            <a:buChar char="•"/>
          </a:pPr>
          <a:endParaRPr lang="en-US" sz="6600" b="0" kern="1200">
            <a:solidFill>
              <a:schemeClr val="bg2">
                <a:lumMod val="50000"/>
              </a:schemeClr>
            </a:solidFill>
            <a:latin typeface="+mn-lt"/>
          </a:endParaRPr>
        </a:p>
      </dsp:txBody>
      <dsp:txXfrm>
        <a:off x="3183754" y="2813960"/>
        <a:ext cx="2749344" cy="852191"/>
      </dsp:txXfrm>
    </dsp:sp>
    <dsp:sp modelId="{25CB2780-4ADD-4B8E-8193-A7C5BC73E08B}">
      <dsp:nvSpPr>
        <dsp:cNvPr id="0" name=""/>
        <dsp:cNvSpPr/>
      </dsp:nvSpPr>
      <dsp:spPr>
        <a:xfrm>
          <a:off x="1624" y="2671928"/>
          <a:ext cx="3182130" cy="1136255"/>
        </a:xfrm>
        <a:prstGeom prst="roundRect">
          <a:avLst/>
        </a:prstGeom>
        <a:solidFill>
          <a:srgbClr val="6C2080"/>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53340" rIns="106680" bIns="53340" numCol="1" spcCol="1270" anchor="ctr" anchorCtr="0">
          <a:noAutofit/>
        </a:bodyPr>
        <a:lstStyle/>
        <a:p>
          <a:pPr marL="0" lvl="0" indent="0" algn="ctr" defTabSz="1244600" rtl="0">
            <a:lnSpc>
              <a:spcPct val="90000"/>
            </a:lnSpc>
            <a:spcBef>
              <a:spcPct val="0"/>
            </a:spcBef>
            <a:spcAft>
              <a:spcPct val="35000"/>
            </a:spcAft>
            <a:buNone/>
          </a:pPr>
          <a:r>
            <a:rPr lang="en-US" sz="2800" b="0" kern="1200" dirty="0">
              <a:latin typeface="+mn-lt"/>
            </a:rPr>
            <a:t>States clear expectations</a:t>
          </a:r>
        </a:p>
      </dsp:txBody>
      <dsp:txXfrm>
        <a:off x="57091" y="2727395"/>
        <a:ext cx="3071196" cy="1025321"/>
      </dsp:txXfrm>
    </dsp:sp>
  </dsp:spTree>
</dsp:drawing>
</file>

<file path=ppt/diagrams/layout1.xml><?xml version="1.0" encoding="utf-8"?>
<dgm:layoutDef xmlns:dgm="http://schemas.openxmlformats.org/drawingml/2006/diagram" xmlns:a="http://schemas.openxmlformats.org/drawingml/2006/main" uniqueId="urn:microsoft.com/office/officeart/2008/layout/PictureAccentList">
  <dgm:title val=""/>
  <dgm:desc val=""/>
  <dgm:catLst>
    <dgm:cat type="picture" pri="14000"/>
    <dgm:cat type="list" pri="14500"/>
  </dgm:catLst>
  <dgm:sampData>
    <dgm:dataModel>
      <dgm:ptLst>
        <dgm:pt modelId="0" type="doc"/>
        <dgm:pt modelId="1">
          <dgm:prSet phldr="1"/>
        </dgm:pt>
        <dgm:pt modelId="11">
          <dgm:prSet phldr="1"/>
        </dgm:pt>
        <dgm:pt modelId="12">
          <dgm:prSet phldr="1"/>
        </dgm:pt>
      </dgm:ptLst>
      <dgm:cxnLst>
        <dgm:cxn modelId="4" srcId="0" destId="1" srcOrd="0" destOrd="0"/>
        <dgm:cxn modelId="5" srcId="1" destId="11" srcOrd="0" destOrd="0"/>
        <dgm:cxn modelId="6" srcId="1" destId="12" srcOrd="1" destOrd="0"/>
      </dgm:cxnLst>
      <dgm:bg/>
      <dgm:whole/>
    </dgm:dataModel>
  </dgm:sampData>
  <dgm:style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styleData>
  <dgm:clr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clrData>
  <dgm:layoutNode name="layout">
    <dgm:varLst>
      <dgm:chMax/>
      <dgm:chPref/>
      <dgm:dir/>
      <dgm:animOne val="branch"/>
      <dgm:animLvl val="lvl"/>
      <dgm:resizeHandles/>
    </dgm:varLst>
    <dgm:choose name="Name0">
      <dgm:if name="Name1" func="var" arg="dir" op="equ" val="norm">
        <dgm:alg type="hierChild">
          <dgm:param type="linDir" val="fromL"/>
        </dgm:alg>
      </dgm:if>
      <dgm:else name="Name2">
        <dgm:alg type="hierChild">
          <dgm:param type="linDir" val="fromL"/>
        </dgm:alg>
      </dgm:else>
    </dgm:choose>
    <dgm:shape xmlns:r="http://schemas.openxmlformats.org/officeDocument/2006/relationships" r:blip="">
      <dgm:adjLst/>
    </dgm:shape>
    <dgm:presOf/>
    <dgm:constrLst>
      <dgm:constr type="primFontSz" for="des" forName="rootText" op="equ" val="65"/>
      <dgm:constr type="primFontSz" for="des" forName="childText" op="equ" val="65"/>
      <dgm:constr type="primFontSz" for="des" forName="childText" refType="primFontSz" refFor="des" refForName="rootText" op="lte"/>
      <dgm:constr type="w" for="des" forName="rootComposite" refType="w" fact="4"/>
      <dgm:constr type="h" for="des" forName="rootComposite" refType="h"/>
      <dgm:constr type="w" for="des" forName="childComposite" refType="w" refFor="des" refForName="rootComposite"/>
      <dgm:constr type="h" for="des" forName="childComposite" refType="h" refFor="des" refForName="rootComposite"/>
      <dgm:constr type="sibSp" refType="w" refFor="des" refForName="rootComposite" fact="0.1"/>
      <dgm:constr type="sibSp" for="des" forName="childShape" refType="h" refFor="des" refForName="rootComposite" fact="0.12"/>
      <dgm:constr type="sp" for="des" forName="root" refType="h" refFor="des" refForName="rootComposite" fact="0.18"/>
    </dgm:constrLst>
    <dgm:ruleLst/>
    <dgm:forEach name="Name3" axis="ch">
      <dgm:forEach name="Name4" axis="self" ptType="node" cnt="1">
        <dgm:layoutNode name="root">
          <dgm:varLst>
            <dgm:chMax/>
            <dgm:chPref val="4"/>
          </dgm:varLst>
          <dgm:alg type="hierRoot"/>
          <dgm:shape xmlns:r="http://schemas.openxmlformats.org/officeDocument/2006/relationships" r:blip="">
            <dgm:adjLst/>
          </dgm:shape>
          <dgm:presOf/>
          <dgm:constrLst/>
          <dgm:ruleLst/>
          <dgm:layoutNode name="rootComposite">
            <dgm:varLst/>
            <dgm:alg type="composite"/>
            <dgm:shape xmlns:r="http://schemas.openxmlformats.org/officeDocument/2006/relationships" r:blip="">
              <dgm:adjLst/>
            </dgm:shape>
            <dgm:presOf axis="self" ptType="node" cnt="1"/>
            <dgm:constrLst>
              <dgm:constr type="l" for="ch" forName="rootText"/>
              <dgm:constr type="t" for="ch" forName="rootText"/>
              <dgm:constr type="w" for="ch" forName="rootText" refType="w"/>
              <dgm:constr type="h" for="ch" forName="rootText" refType="h"/>
            </dgm:constrLst>
            <dgm:ruleLst/>
            <dgm:layoutNode name="rootText" styleLbl="node0">
              <dgm:varLst>
                <dgm:chMax/>
                <dgm:chPref val="4"/>
              </dgm:varLst>
              <dgm:alg type="tx"/>
              <dgm:shape xmlns:r="http://schemas.openxmlformats.org/officeDocument/2006/relationships" type="roundRect" r:blip="">
                <dgm:adjLst>
                  <dgm:adj idx="1" val="0.1"/>
                </dgm:adjLst>
              </dgm:shape>
              <dgm:presOf axis="self" ptType="node" cnt="1"/>
              <dgm:constrLst>
                <dgm:constr type="tMarg" refType="primFontSz" fact="0.1"/>
                <dgm:constr type="bMarg" refType="primFontSz" fact="0.1"/>
                <dgm:constr type="lMarg" refType="primFontSz" fact="0.15"/>
                <dgm:constr type="rMarg" refType="primFontSz" fact="0.15"/>
              </dgm:constrLst>
              <dgm:ruleLst>
                <dgm:rule type="primFontSz" val="5" fact="NaN" max="NaN"/>
                <dgm:rule type="primFontSz" val="65" fact="NaN" max="NaN"/>
              </dgm:ruleLst>
            </dgm:layoutNode>
          </dgm:layoutNode>
          <dgm:layoutNode name="childShape">
            <dgm:varLst>
              <dgm:chMax val="0"/>
              <dgm:chPref val="0"/>
            </dgm:varLst>
            <dgm:alg type="hierChild">
              <dgm:param type="chAlign" val="r"/>
              <dgm:param type="linDir" val="fromT"/>
              <dgm:param type="fallback" val="2D"/>
            </dgm:alg>
            <dgm:shape xmlns:r="http://schemas.openxmlformats.org/officeDocument/2006/relationships" r:blip="">
              <dgm:adjLst/>
            </dgm:shape>
            <dgm:presOf/>
            <dgm:constrLst/>
            <dgm:ruleLst/>
            <dgm:forEach name="Name5" axis="ch">
              <dgm:forEach name="Name6" axis="self" ptType="node">
                <dgm:layoutNode name="childComposite">
                  <dgm:varLst>
                    <dgm:chMax val="0"/>
                    <dgm:chPref val="0"/>
                  </dgm:varLst>
                  <dgm:alg type="composite"/>
                  <dgm:shape xmlns:r="http://schemas.openxmlformats.org/officeDocument/2006/relationships" r:blip="">
                    <dgm:adjLst/>
                  </dgm:shape>
                  <dgm:presOf/>
                  <dgm:choose name="Name7">
                    <dgm:if name="Name8" func="var" arg="dir" op="equ" val="norm">
                      <dgm:constrLst>
                        <dgm:constr type="w" for="ch" forName="Image" refType="h"/>
                        <dgm:constr type="h" for="ch" forName="Image" refType="h"/>
                        <dgm:constr type="l" for="ch" forName="Image"/>
                        <dgm:constr type="t" for="ch" forName="Image"/>
                        <dgm:constr type="h" for="ch" forName="childText" refType="h"/>
                        <dgm:constr type="l" for="ch" forName="childText" refType="w" refFor="ch" refForName="Image" fact="1.06"/>
                        <dgm:constr type="t" for="ch" forName="childText"/>
                      </dgm:constrLst>
                    </dgm:if>
                    <dgm:else name="Name9">
                      <dgm:constrLst>
                        <dgm:constr type="w" for="ch" forName="Image" refType="h"/>
                        <dgm:constr type="h" for="ch" forName="Image" refType="h"/>
                        <dgm:constr type="r" for="ch" forName="Image" refType="w"/>
                        <dgm:constr type="t" for="ch" forName="Image"/>
                        <dgm:constr type="h" for="ch" forName="childText" refType="h"/>
                        <dgm:constr type="t" for="ch" forName="childText"/>
                        <dgm:constr type="wOff" for="ch" forName="childText" refType="w" refFor="ch" refForName="Image" fact="-1.06"/>
                      </dgm:constrLst>
                    </dgm:else>
                  </dgm:choose>
                  <dgm:ruleLst/>
                  <dgm:layoutNode name="Image" styleLbl="node1">
                    <dgm:alg type="sp"/>
                    <dgm:shape xmlns:r="http://schemas.openxmlformats.org/officeDocument/2006/relationships" type="roundRect" r:blip="" blipPhldr="1">
                      <dgm:adjLst>
                        <dgm:adj idx="1" val="0.1667"/>
                      </dgm:adjLst>
                    </dgm:shape>
                    <dgm:presOf/>
                  </dgm:layoutNode>
                  <dgm:layoutNode name="childText" styleLbl="lnNode1">
                    <dgm:varLst>
                      <dgm:chMax val="0"/>
                      <dgm:chPref val="0"/>
                      <dgm:bulletEnabled val="1"/>
                    </dgm:varLst>
                    <dgm:alg type="tx"/>
                    <dgm:shape xmlns:r="http://schemas.openxmlformats.org/officeDocument/2006/relationships" type="roundRect" r:blip="">
                      <dgm:adjLst>
                        <dgm:adj idx="1" val="0.1667"/>
                      </dgm:adjLst>
                    </dgm:shape>
                    <dgm:presOf axis="self desOrSelf" ptType="node node" st="1 1" cnt="1 0"/>
                    <dgm:ruleLst>
                      <dgm:rule type="primFontSz" val="5" fact="NaN" max="NaN"/>
                    </dgm:ruleLst>
                  </dgm:layoutNode>
                </dgm:layoutNode>
              </dgm:forEach>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8/layout/PictureAccentList">
  <dgm:title val=""/>
  <dgm:desc val=""/>
  <dgm:catLst>
    <dgm:cat type="picture" pri="14000"/>
    <dgm:cat type="list" pri="14500"/>
  </dgm:catLst>
  <dgm:sampData>
    <dgm:dataModel>
      <dgm:ptLst>
        <dgm:pt modelId="0" type="doc"/>
        <dgm:pt modelId="1">
          <dgm:prSet phldr="1"/>
        </dgm:pt>
        <dgm:pt modelId="11">
          <dgm:prSet phldr="1"/>
        </dgm:pt>
        <dgm:pt modelId="12">
          <dgm:prSet phldr="1"/>
        </dgm:pt>
      </dgm:ptLst>
      <dgm:cxnLst>
        <dgm:cxn modelId="4" srcId="0" destId="1" srcOrd="0" destOrd="0"/>
        <dgm:cxn modelId="5" srcId="1" destId="11" srcOrd="0" destOrd="0"/>
        <dgm:cxn modelId="6" srcId="1" destId="12" srcOrd="1" destOrd="0"/>
      </dgm:cxnLst>
      <dgm:bg/>
      <dgm:whole/>
    </dgm:dataModel>
  </dgm:sampData>
  <dgm:style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styleData>
  <dgm:clrData>
    <dgm:dataModel>
      <dgm:ptLst>
        <dgm:pt modelId="0" type="doc"/>
        <dgm:pt modelId="1"/>
        <dgm:pt modelId="11"/>
        <dgm:pt modelId="12"/>
        <dgm:pt modelId="13"/>
      </dgm:ptLst>
      <dgm:cxnLst>
        <dgm:cxn modelId="4" srcId="0" destId="1" srcOrd="0" destOrd="0"/>
        <dgm:cxn modelId="5" srcId="1" destId="11" srcOrd="0" destOrd="0"/>
        <dgm:cxn modelId="6" srcId="1" destId="12" srcOrd="0" destOrd="0"/>
        <dgm:cxn modelId="14" srcId="1" destId="13" srcOrd="0" destOrd="0"/>
      </dgm:cxnLst>
      <dgm:bg/>
      <dgm:whole/>
    </dgm:dataModel>
  </dgm:clrData>
  <dgm:layoutNode name="layout">
    <dgm:varLst>
      <dgm:chMax/>
      <dgm:chPref/>
      <dgm:dir/>
      <dgm:animOne val="branch"/>
      <dgm:animLvl val="lvl"/>
      <dgm:resizeHandles/>
    </dgm:varLst>
    <dgm:choose name="Name0">
      <dgm:if name="Name1" func="var" arg="dir" op="equ" val="norm">
        <dgm:alg type="hierChild">
          <dgm:param type="linDir" val="fromL"/>
        </dgm:alg>
      </dgm:if>
      <dgm:else name="Name2">
        <dgm:alg type="hierChild">
          <dgm:param type="linDir" val="fromL"/>
        </dgm:alg>
      </dgm:else>
    </dgm:choose>
    <dgm:shape xmlns:r="http://schemas.openxmlformats.org/officeDocument/2006/relationships" r:blip="">
      <dgm:adjLst/>
    </dgm:shape>
    <dgm:presOf/>
    <dgm:constrLst>
      <dgm:constr type="primFontSz" for="des" forName="rootText" op="equ" val="65"/>
      <dgm:constr type="primFontSz" for="des" forName="childText" op="equ" val="65"/>
      <dgm:constr type="primFontSz" for="des" forName="childText" refType="primFontSz" refFor="des" refForName="rootText" op="lte"/>
      <dgm:constr type="w" for="des" forName="rootComposite" refType="w" fact="4"/>
      <dgm:constr type="h" for="des" forName="rootComposite" refType="h"/>
      <dgm:constr type="w" for="des" forName="childComposite" refType="w" refFor="des" refForName="rootComposite"/>
      <dgm:constr type="h" for="des" forName="childComposite" refType="h" refFor="des" refForName="rootComposite"/>
      <dgm:constr type="sibSp" refType="w" refFor="des" refForName="rootComposite" fact="0.1"/>
      <dgm:constr type="sibSp" for="des" forName="childShape" refType="h" refFor="des" refForName="rootComposite" fact="0.12"/>
      <dgm:constr type="sp" for="des" forName="root" refType="h" refFor="des" refForName="rootComposite" fact="0.18"/>
    </dgm:constrLst>
    <dgm:ruleLst/>
    <dgm:forEach name="Name3" axis="ch">
      <dgm:forEach name="Name4" axis="self" ptType="node" cnt="1">
        <dgm:layoutNode name="root">
          <dgm:varLst>
            <dgm:chMax/>
            <dgm:chPref val="4"/>
          </dgm:varLst>
          <dgm:alg type="hierRoot"/>
          <dgm:shape xmlns:r="http://schemas.openxmlformats.org/officeDocument/2006/relationships" r:blip="">
            <dgm:adjLst/>
          </dgm:shape>
          <dgm:presOf/>
          <dgm:constrLst/>
          <dgm:ruleLst/>
          <dgm:layoutNode name="rootComposite">
            <dgm:varLst/>
            <dgm:alg type="composite"/>
            <dgm:shape xmlns:r="http://schemas.openxmlformats.org/officeDocument/2006/relationships" r:blip="">
              <dgm:adjLst/>
            </dgm:shape>
            <dgm:presOf axis="self" ptType="node" cnt="1"/>
            <dgm:constrLst>
              <dgm:constr type="l" for="ch" forName="rootText"/>
              <dgm:constr type="t" for="ch" forName="rootText"/>
              <dgm:constr type="w" for="ch" forName="rootText" refType="w"/>
              <dgm:constr type="h" for="ch" forName="rootText" refType="h"/>
            </dgm:constrLst>
            <dgm:ruleLst/>
            <dgm:layoutNode name="rootText" styleLbl="node0">
              <dgm:varLst>
                <dgm:chMax/>
                <dgm:chPref val="4"/>
              </dgm:varLst>
              <dgm:alg type="tx"/>
              <dgm:shape xmlns:r="http://schemas.openxmlformats.org/officeDocument/2006/relationships" type="roundRect" r:blip="">
                <dgm:adjLst>
                  <dgm:adj idx="1" val="0.1"/>
                </dgm:adjLst>
              </dgm:shape>
              <dgm:presOf axis="self" ptType="node" cnt="1"/>
              <dgm:constrLst>
                <dgm:constr type="tMarg" refType="primFontSz" fact="0.1"/>
                <dgm:constr type="bMarg" refType="primFontSz" fact="0.1"/>
                <dgm:constr type="lMarg" refType="primFontSz" fact="0.15"/>
                <dgm:constr type="rMarg" refType="primFontSz" fact="0.15"/>
              </dgm:constrLst>
              <dgm:ruleLst>
                <dgm:rule type="primFontSz" val="5" fact="NaN" max="NaN"/>
                <dgm:rule type="primFontSz" val="65" fact="NaN" max="NaN"/>
              </dgm:ruleLst>
            </dgm:layoutNode>
          </dgm:layoutNode>
          <dgm:layoutNode name="childShape">
            <dgm:varLst>
              <dgm:chMax val="0"/>
              <dgm:chPref val="0"/>
            </dgm:varLst>
            <dgm:alg type="hierChild">
              <dgm:param type="chAlign" val="r"/>
              <dgm:param type="linDir" val="fromT"/>
              <dgm:param type="fallback" val="2D"/>
            </dgm:alg>
            <dgm:shape xmlns:r="http://schemas.openxmlformats.org/officeDocument/2006/relationships" r:blip="">
              <dgm:adjLst/>
            </dgm:shape>
            <dgm:presOf/>
            <dgm:constrLst/>
            <dgm:ruleLst/>
            <dgm:forEach name="Name5" axis="ch">
              <dgm:forEach name="Name6" axis="self" ptType="node">
                <dgm:layoutNode name="childComposite">
                  <dgm:varLst>
                    <dgm:chMax val="0"/>
                    <dgm:chPref val="0"/>
                  </dgm:varLst>
                  <dgm:alg type="composite"/>
                  <dgm:shape xmlns:r="http://schemas.openxmlformats.org/officeDocument/2006/relationships" r:blip="">
                    <dgm:adjLst/>
                  </dgm:shape>
                  <dgm:presOf/>
                  <dgm:choose name="Name7">
                    <dgm:if name="Name8" func="var" arg="dir" op="equ" val="norm">
                      <dgm:constrLst>
                        <dgm:constr type="w" for="ch" forName="Image" refType="h"/>
                        <dgm:constr type="h" for="ch" forName="Image" refType="h"/>
                        <dgm:constr type="l" for="ch" forName="Image"/>
                        <dgm:constr type="t" for="ch" forName="Image"/>
                        <dgm:constr type="h" for="ch" forName="childText" refType="h"/>
                        <dgm:constr type="l" for="ch" forName="childText" refType="w" refFor="ch" refForName="Image" fact="1.06"/>
                        <dgm:constr type="t" for="ch" forName="childText"/>
                      </dgm:constrLst>
                    </dgm:if>
                    <dgm:else name="Name9">
                      <dgm:constrLst>
                        <dgm:constr type="w" for="ch" forName="Image" refType="h"/>
                        <dgm:constr type="h" for="ch" forName="Image" refType="h"/>
                        <dgm:constr type="r" for="ch" forName="Image" refType="w"/>
                        <dgm:constr type="t" for="ch" forName="Image"/>
                        <dgm:constr type="h" for="ch" forName="childText" refType="h"/>
                        <dgm:constr type="t" for="ch" forName="childText"/>
                        <dgm:constr type="wOff" for="ch" forName="childText" refType="w" refFor="ch" refForName="Image" fact="-1.06"/>
                      </dgm:constrLst>
                    </dgm:else>
                  </dgm:choose>
                  <dgm:ruleLst/>
                  <dgm:layoutNode name="Image" styleLbl="node1">
                    <dgm:alg type="sp"/>
                    <dgm:shape xmlns:r="http://schemas.openxmlformats.org/officeDocument/2006/relationships" type="roundRect" r:blip="" blipPhldr="1">
                      <dgm:adjLst>
                        <dgm:adj idx="1" val="0.1667"/>
                      </dgm:adjLst>
                    </dgm:shape>
                    <dgm:presOf/>
                  </dgm:layoutNode>
                  <dgm:layoutNode name="childText" styleLbl="lnNode1">
                    <dgm:varLst>
                      <dgm:chMax val="0"/>
                      <dgm:chPref val="0"/>
                      <dgm:bulletEnabled val="1"/>
                    </dgm:varLst>
                    <dgm:alg type="tx"/>
                    <dgm:shape xmlns:r="http://schemas.openxmlformats.org/officeDocument/2006/relationships" type="roundRect" r:blip="">
                      <dgm:adjLst>
                        <dgm:adj idx="1" val="0.1667"/>
                      </dgm:adjLst>
                    </dgm:shape>
                    <dgm:presOf axis="self desOrSelf" ptType="node node" st="1 1" cnt="1 0"/>
                    <dgm:ruleLst>
                      <dgm:rule type="primFontSz" val="5" fact="NaN" max="NaN"/>
                    </dgm:ruleLst>
                  </dgm:layoutNode>
                </dgm:layoutNode>
              </dgm:forEach>
            </dgm:forEach>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radial3">
  <dgm:title val=""/>
  <dgm:desc val=""/>
  <dgm:catLst>
    <dgm:cat type="relationship" pri="31000"/>
    <dgm:cat type="cycle" pri="12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omposite">
    <dgm:varLst>
      <dgm:chMax val="1"/>
      <dgm:dir/>
      <dgm:resizeHandles val="exact"/>
    </dgm:varLst>
    <dgm:alg type="composite">
      <dgm:param type="ar" val="1"/>
    </dgm:alg>
    <dgm:shape xmlns:r="http://schemas.openxmlformats.org/officeDocument/2006/relationships" r:blip="">
      <dgm:adjLst/>
    </dgm:shape>
    <dgm:presOf/>
    <dgm:constrLst/>
    <dgm:ruleLst/>
    <dgm:layoutNode name="radial">
      <dgm:varLst>
        <dgm:animLvl val="ctr"/>
      </dgm:varLst>
      <dgm:choose name="Name0">
        <dgm:if name="Name1" func="var" arg="dir" op="equ" val="norm">
          <dgm:choose name="Name2">
            <dgm:if name="Name3" axis="ch ch" ptType="node node" st="1 1" cnt="1 0" func="cnt" op="lte" val="1">
              <dgm:alg type="cycle">
                <dgm:param type="stAng" val="90"/>
                <dgm:param type="spanAng" val="360"/>
                <dgm:param type="ctrShpMap" val="fNode"/>
              </dgm:alg>
            </dgm:if>
            <dgm:else name="Name4">
              <dgm:alg type="cycle">
                <dgm:param type="stAng" val="0"/>
                <dgm:param type="spanAng" val="360"/>
                <dgm:param type="ctrShpMap" val="fNode"/>
              </dgm:alg>
            </dgm:else>
          </dgm:choose>
        </dgm:if>
        <dgm:else name="Name5">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h" for="ch" forName="centerShape" refType="h"/>
        <dgm:constr type="w" for="ch" forName="node" refType="w" fact="0.5"/>
        <dgm:constr type="h" for="ch" forName="node" refType="h" fact="0.5"/>
        <dgm:constr type="sp" refType="w" refFor="ch" refForName="node" fact="-0.2"/>
        <dgm:constr type="sibSp" refType="w" refFor="ch" refForName="node" fact="-0.2"/>
        <dgm:constr type="primFontSz" for="ch" forName="centerShape" val="65"/>
        <dgm:constr type="primFontSz" for="des" forName="node" val="65"/>
        <dgm:constr type="primFontSz" for="ch" forName="node" refType="primFontSz" refFor="ch" refForName="centerShape" op="lte"/>
      </dgm:constrLst>
      <dgm:ruleLst/>
      <dgm:forEach name="Name6" axis="ch" ptType="node" cnt="1">
        <dgm:layoutNode name="centerShape" styleLbl="vennNode1">
          <dgm:alg type="tx"/>
          <dgm:shape xmlns:r="http://schemas.openxmlformats.org/officeDocument/2006/relationships" type="ellipse"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7" axis="ch" ptType="node">
          <dgm:layoutNode name="node" styleLbl="vennNode1">
            <dgm:varLst>
              <dgm:bulletEnabled val="1"/>
            </dgm:varLst>
            <dgm:alg type="tx">
              <dgm:param type="txAnchorVertCh" val="mid"/>
            </dgm:alg>
            <dgm:shape xmlns:r="http://schemas.openxmlformats.org/officeDocument/2006/relationships" type="ellipse" r:blip="">
              <dgm:adjLst/>
            </dgm:shape>
            <dgm:presOf axis="desOrSelf" ptType="nod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dgm:forEach>
    </dgm:layoutNode>
  </dgm:layoutNode>
</dgm:layoutDef>
</file>

<file path=ppt/diagrams/layout4.xml><?xml version="1.0" encoding="utf-8"?>
<dgm:layoutDef xmlns:dgm="http://schemas.openxmlformats.org/drawingml/2006/diagram" xmlns:a="http://schemas.openxmlformats.org/drawingml/2006/main" uniqueId="urn:microsoft.com/office/officeart/2005/8/layout/vList3">
  <dgm:title val=""/>
  <dgm:desc val=""/>
  <dgm:catLst>
    <dgm:cat type="list" pri="14000"/>
    <dgm:cat type="convert" pri="3000"/>
    <dgm:cat type="picture" pri="27000"/>
    <dgm:cat type="pictureconvert" pri="27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dir/>
      <dgm:resizeHandles val="exact"/>
    </dgm:varLst>
    <dgm:alg type="lin">
      <dgm:param type="linDir" val="fromT"/>
      <dgm:param type="vertAlign" val="mid"/>
      <dgm:param type="horzAlign" val="ctr"/>
    </dgm:alg>
    <dgm:shape xmlns:r="http://schemas.openxmlformats.org/officeDocument/2006/relationships" r:blip="">
      <dgm:adjLst/>
    </dgm:shape>
    <dgm:presOf/>
    <dgm:constrLst>
      <dgm:constr type="w" for="ch" forName="composite" refType="w"/>
      <dgm:constr type="h" for="ch" forName="composite" refType="h"/>
      <dgm:constr type="h" for="ch" forName="spacing" refType="h" refFor="ch" refForName="composite" fact="0.25"/>
      <dgm:constr type="h" for="ch" forName="spacing" refType="w" op="lte" fact="0.1"/>
      <dgm:constr type="primFontSz" for="des" ptType="node" op="equ" val="65"/>
    </dgm:constrLst>
    <dgm:ruleLst/>
    <dgm:forEach name="Name0" axis="ch" ptType="node">
      <dgm:layoutNode name="composite">
        <dgm:alg type="composite"/>
        <dgm:shape xmlns:r="http://schemas.openxmlformats.org/officeDocument/2006/relationships" r:blip="">
          <dgm:adjLst/>
        </dgm:shape>
        <dgm:presOf/>
        <dgm:choose name="Name1">
          <dgm:if name="Name2" func="var" arg="dir" op="equ" val="norm">
            <dgm:constrLst>
              <dgm:constr type="w" for="ch" forName="imgShp" refType="w" fact="0.335"/>
              <dgm:constr type="h" for="ch" forName="imgShp" refType="w" refFor="ch" refForName="imgShp" op="equ"/>
              <dgm:constr type="h" for="ch" forName="imgShp" refType="h" op="lte"/>
              <dgm:constr type="ctrY" for="ch" forName="imgShp" refType="h" fact="0.5"/>
              <dgm:constr type="l" for="ch" forName="imgShp"/>
              <dgm:constr type="w" for="ch" forName="txShp" refType="w" op="equ" fact="0.665"/>
              <dgm:constr type="h" for="ch" forName="txShp" refType="h" refFor="ch" refForName="imgShp" op="equ"/>
              <dgm:constr type="ctrY" for="ch" forName="txShp" refType="h" fact="0.5"/>
              <dgm:constr type="l" for="ch" forName="txShp" refType="w" refFor="ch" refForName="imgShp" fact="0.5"/>
              <dgm:constr type="lMarg" for="ch" forName="txShp" refType="w" refFor="ch" refForName="imgShp" fact="1.25"/>
            </dgm:constrLst>
          </dgm:if>
          <dgm:else name="Name3">
            <dgm:constrLst>
              <dgm:constr type="w" for="ch" forName="imgShp" refType="w" fact="0.335"/>
              <dgm:constr type="h" for="ch" forName="imgShp" refType="w" refFor="ch" refForName="imgShp" op="equ"/>
              <dgm:constr type="h" for="ch" forName="imgShp" refType="h" op="lte"/>
              <dgm:constr type="ctrY" for="ch" forName="imgShp" refType="h" fact="0.5"/>
              <dgm:constr type="r" for="ch" forName="imgShp" refType="w"/>
              <dgm:constr type="w" for="ch" forName="txShp" refType="w" op="equ" fact="0.665"/>
              <dgm:constr type="h" for="ch" forName="txShp" refType="h" refFor="ch" refForName="imgShp" op="equ"/>
              <dgm:constr type="ctrY" for="ch" forName="txShp" refType="h" fact="0.5"/>
              <dgm:constr type="r" for="ch" forName="txShp" refType="ctrX" refFor="ch" refForName="imgShp"/>
              <dgm:constr type="rMarg" for="ch" forName="txShp" refType="w" refFor="ch" refForName="imgShp" fact="1.25"/>
            </dgm:constrLst>
          </dgm:else>
        </dgm:choose>
        <dgm:ruleLst/>
        <dgm:layoutNode name="imgShp" styleLbl="fgImgPlace1">
          <dgm:alg type="sp"/>
          <dgm:shape xmlns:r="http://schemas.openxmlformats.org/officeDocument/2006/relationships" type="ellipse" r:blip="" blipPhldr="1">
            <dgm:adjLst/>
          </dgm:shape>
          <dgm:presOf/>
          <dgm:constrLst/>
          <dgm:ruleLst/>
        </dgm:layoutNode>
        <dgm:layoutNode name="txShp">
          <dgm:varLst>
            <dgm:bulletEnabled val="1"/>
          </dgm:varLst>
          <dgm:alg type="tx"/>
          <dgm:choose name="Name4">
            <dgm:if name="Name5" func="var" arg="dir" op="equ" val="norm">
              <dgm:shape xmlns:r="http://schemas.openxmlformats.org/officeDocument/2006/relationships" rot="180" type="homePlate" r:blip="" zOrderOff="-1">
                <dgm:adjLst/>
              </dgm:shape>
            </dgm:if>
            <dgm:else name="Name6">
              <dgm:shape xmlns:r="http://schemas.openxmlformats.org/officeDocument/2006/relationships" type="homePlate" r:blip="" zOrderOff="-1">
                <dgm:adjLst/>
              </dgm:shape>
            </dgm:else>
          </dgm:choose>
          <dgm:presOf axis="desOrSelf" ptType="node"/>
          <dgm:constrLst>
            <dgm:constr type="tMarg" refType="primFontSz" fact="0.3"/>
            <dgm:constr type="bMarg" refType="primFontSz" fact="0.3"/>
          </dgm:constrLst>
          <dgm:ruleLst>
            <dgm:rule type="primFontSz" val="5" fact="NaN" max="NaN"/>
          </dgm:ruleLst>
        </dgm:layoutNode>
      </dgm:layoutNode>
      <dgm:forEach name="Name7" axis="followSib" ptType="sibTrans" cnt="1">
        <dgm:layoutNode name="spacing">
          <dgm:alg type="sp"/>
          <dgm:shape xmlns:r="http://schemas.openxmlformats.org/officeDocument/2006/relationships" r:blip="">
            <dgm:adjLst/>
          </dgm:shape>
          <dgm:presOf axis="self"/>
          <dgm:constrLst/>
          <dgm:ruleLst/>
        </dgm:layoutNode>
      </dgm:forEach>
    </dgm:forEach>
  </dgm:layoutNode>
</dgm:layoutDef>
</file>

<file path=ppt/diagrams/layout5.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layout6.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7.xml><?xml version="1.0" encoding="utf-8"?>
<dgm:layoutDef xmlns:dgm="http://schemas.openxmlformats.org/drawingml/2006/diagram" xmlns:a="http://schemas.openxmlformats.org/drawingml/2006/main" uniqueId="urn:microsoft.com/office/officeart/2005/8/layout/radial2">
  <dgm:title val=""/>
  <dgm:desc val=""/>
  <dgm:catLst>
    <dgm:cat type="relationship" pri="20000"/>
    <dgm:cat type="convert" pri="9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composite">
    <dgm:varLst>
      <dgm:chMax val="5"/>
      <dgm:dir/>
      <dgm:animLvl val="ctr"/>
      <dgm:resizeHandles val="exact"/>
    </dgm:varLst>
    <dgm:alg type="composite"/>
    <dgm:shape xmlns:r="http://schemas.openxmlformats.org/officeDocument/2006/relationships" r:blip="">
      <dgm:adjLst/>
    </dgm:shape>
    <dgm:presOf/>
    <dgm:constrLst>
      <dgm:constr type="w" for="ch" forName="cycle" refType="w"/>
      <dgm:constr type="h" for="ch" forName="cycle" refType="h"/>
    </dgm:constrLst>
    <dgm:ruleLst/>
    <dgm:layoutNode name="cycle">
      <dgm:choose name="Name0">
        <dgm:if name="Name1" func="var" arg="dir" op="equ" val="norm">
          <dgm:choose name="Name2">
            <dgm:if name="Name3" axis="ch" ptType="node" func="cnt" op="lte" val="1">
              <dgm:alg type="cycle">
                <dgm:param type="stAng" val="90"/>
                <dgm:param type="spanAng" val="360"/>
                <dgm:param type="ctrShpMap" val="fNode"/>
              </dgm:alg>
            </dgm:if>
            <dgm:if name="Name4" axis="ch" ptType="node" func="cnt" op="equ" val="2">
              <dgm:alg type="cycle">
                <dgm:param type="stAng" val="70"/>
                <dgm:param type="spanAng" val="40"/>
                <dgm:param type="ctrShpMap" val="fNode"/>
              </dgm:alg>
            </dgm:if>
            <dgm:if name="Name5" axis="ch" ptType="node" func="cnt" op="equ" val="3">
              <dgm:alg type="cycle">
                <dgm:param type="stAng" val="60"/>
                <dgm:param type="spanAng" val="60"/>
                <dgm:param type="ctrShpMap" val="fNode"/>
              </dgm:alg>
            </dgm:if>
            <dgm:else name="Name6">
              <dgm:alg type="cycle">
                <dgm:param type="stAng" val="45"/>
                <dgm:param type="spanAng" val="90"/>
                <dgm:param type="ctrShpMap" val="fNode"/>
              </dgm:alg>
            </dgm:else>
          </dgm:choose>
        </dgm:if>
        <dgm:else name="Name7">
          <dgm:choose name="Name8">
            <dgm:if name="Name9" axis="ch" ptType="node" func="cnt" op="lte" val="1">
              <dgm:alg type="cycle">
                <dgm:param type="stAng" val="-90"/>
                <dgm:param type="spanAng" val="-360"/>
                <dgm:param type="ctrShpMap" val="fNode"/>
              </dgm:alg>
            </dgm:if>
            <dgm:if name="Name10" axis="ch" ptType="node" func="cnt" op="equ" val="2">
              <dgm:alg type="cycle">
                <dgm:param type="stAng" val="-70"/>
                <dgm:param type="spanAng" val="-40"/>
                <dgm:param type="ctrShpMap" val="fNode"/>
              </dgm:alg>
            </dgm:if>
            <dgm:if name="Name11" axis="ch" ptType="node" func="cnt" op="equ" val="3">
              <dgm:alg type="cycle">
                <dgm:param type="stAng" val="-60"/>
                <dgm:param type="spanAng" val="-60"/>
                <dgm:param type="ctrShpMap" val="fNode"/>
              </dgm:alg>
            </dgm:if>
            <dgm:else name="Name12">
              <dgm:alg type="cycle">
                <dgm:param type="stAng" val="-45"/>
                <dgm:param type="spanAng" val="-90"/>
                <dgm:param type="ctrShpMap" val="fNode"/>
              </dgm:alg>
            </dgm:else>
          </dgm:choose>
        </dgm:else>
      </dgm:choose>
      <dgm:shape xmlns:r="http://schemas.openxmlformats.org/officeDocument/2006/relationships" r:blip="">
        <dgm:adjLst/>
      </dgm:shape>
      <dgm:presOf/>
      <dgm:constrLst>
        <dgm:constr type="sp" val="20"/>
        <dgm:constr type="w" for="ch" forName="centerShape" refType="w"/>
        <dgm:constr type="w" for="ch" forName="node" refType="w" refFor="ch" refForName="centerShape" fact="1.5"/>
        <dgm:constr type="sibSp" refType="w" refFor="ch" refForName="centerShape" op="equ" fact="0.08"/>
        <dgm:constr type="primFontSz" for="des" forName="parentNode" op="equ" val="65"/>
        <dgm:constr type="secFontSz" for="des" forName="childNode" op="equ" val="65"/>
      </dgm:constrLst>
      <dgm:ruleLst/>
      <dgm:choose name="Name13">
        <dgm:if name="Name14" axis="ch" ptType="node" hideLastTrans="0" func="cnt" op="gte" val="1">
          <dgm:layoutNode name="centerShape" styleLbl="node0">
            <dgm:alg type="composite"/>
            <dgm:shape xmlns:r="http://schemas.openxmlformats.org/officeDocument/2006/relationships" r:blip="">
              <dgm:adjLst/>
            </dgm:shape>
            <dgm:presOf axis="ch" ptType="node" cnt="1"/>
            <dgm:constrLst>
              <dgm:constr type="w" for="ch" forName="connSite" refType="w" fact="0.7"/>
              <dgm:constr type="h" for="ch" forName="connSite" refType="w" fact="0.7"/>
              <dgm:constr type="ctrX" for="ch" forName="connSite" refType="w" fact="0.5"/>
              <dgm:constr type="ctrY" for="ch" forName="connSite" refType="h" fact="0.5"/>
              <dgm:constr type="w" for="ch" forName="visible" refType="w"/>
              <dgm:constr type="h" for="ch" forName="visible" refType="w"/>
              <dgm:constr type="ctrX" for="ch" forName="visible" refType="w" fact="0.5"/>
              <dgm:constr type="ctrY" for="ch" forName="visible" refType="h" fact="0.5"/>
            </dgm:constrLst>
            <dgm:ruleLst/>
            <dgm:layoutNode name="connSite">
              <dgm:alg type="sp"/>
              <dgm:shape xmlns:r="http://schemas.openxmlformats.org/officeDocument/2006/relationships" type="ellipse" r:blip="" hideGeom="1">
                <dgm:adjLst/>
              </dgm:shape>
              <dgm:presOf/>
              <dgm:constrLst/>
              <dgm:ruleLst/>
            </dgm:layoutNode>
            <dgm:layoutNode name="visible">
              <dgm:alg type="sp"/>
              <dgm:shape xmlns:r="http://schemas.openxmlformats.org/officeDocument/2006/relationships" type="ellipse" r:blip="" blipPhldr="1">
                <dgm:adjLst/>
              </dgm:shape>
              <dgm:presOf/>
              <dgm:constrLst/>
              <dgm:ruleLst/>
            </dgm:layoutNode>
          </dgm:layoutNode>
        </dgm:if>
        <dgm:else name="Name15"/>
      </dgm:choose>
      <dgm:forEach name="Name16" axis="ch">
        <dgm:forEach name="Name17" axis="self" ptType="node">
          <dgm:layoutNode name="node">
            <dgm:alg type="composite"/>
            <dgm:shape xmlns:r="http://schemas.openxmlformats.org/officeDocument/2006/relationships" r:blip="">
              <dgm:adjLst/>
            </dgm:shape>
            <dgm:presOf/>
            <dgm:choose name="Name18">
              <dgm:if name="Name19" func="var" arg="dir" op="equ" val="norm">
                <dgm:constrLst>
                  <dgm:constr type="t" for="ch" forName="parentNode"/>
                  <dgm:constr type="l" for="ch" forName="parentNode"/>
                  <dgm:constr type="w" for="ch" forName="parentNode" refType="w" fact="0.4"/>
                  <dgm:constr type="h" for="ch" forName="parentNode" refType="w" refFor="ch" refForName="parentNode" op="equ"/>
                  <dgm:constr type="ctrY" for="ch" forName="childNode" refType="h" refFor="ch" refForName="parentNode" fact="0.5"/>
                  <dgm:constr type="l" for="ch" forName="childNode" refType="w" refFor="ch" refForName="parentNode" op="equ" fact="1.1"/>
                  <dgm:constr type="w" for="ch" forName="childNode" refType="w" fact="0.6"/>
                  <dgm:constr type="h" for="ch" forName="childNode" refType="h" refFor="ch" refForName="parentNode"/>
                </dgm:constrLst>
              </dgm:if>
              <dgm:else name="Name20">
                <dgm:constrLst>
                  <dgm:constr type="t" for="ch" forName="parentNode"/>
                  <dgm:constr type="r" for="ch" forName="parentNode" refType="w"/>
                  <dgm:constr type="w" for="ch" forName="parentNode" refType="w" fact="0.4"/>
                  <dgm:constr type="h" for="ch" forName="parentNode" refType="w" refFor="ch" refForName="parentNode" op="equ"/>
                  <dgm:constr type="ctrY" for="ch" forName="childNode" refType="h" refFor="ch" refForName="parentNode" fact="0.5"/>
                  <dgm:constr type="l" for="ch" forName="childNode"/>
                  <dgm:constr type="w" for="ch" forName="childNode" refType="w" fact="0.6"/>
                  <dgm:constr type="h" for="ch" forName="childNode" refType="h" refFor="ch" refForName="parentNode"/>
                </dgm:constrLst>
              </dgm:else>
            </dgm:choose>
            <dgm:ruleLst/>
            <dgm:layoutNode name="parentNode" styleLbl="node1">
              <dgm:varLst>
                <dgm:chMax val="1"/>
                <dgm:bulletEnabled val="1"/>
              </dgm:varLst>
              <dgm:alg type="tx"/>
              <dgm:shape xmlns:r="http://schemas.openxmlformats.org/officeDocument/2006/relationships" type="ellipse" r:blip="">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childNode" styleLbl="revTx" moveWith="parentNode">
              <dgm:varLst>
                <dgm:bulletEnabled val="1"/>
              </dgm:varLst>
              <dgm:alg type="tx">
                <dgm:param type="txAnchorVertCh" val="mid"/>
                <dgm:param type="stBulletLvl" val="1"/>
              </dgm:alg>
              <dgm:choose name="Name21">
                <dgm:if name="Name22" axis="ch" ptType="node" func="cnt" op="gte" val="1">
                  <dgm:shape xmlns:r="http://schemas.openxmlformats.org/officeDocument/2006/relationships" type="rect" r:blip="">
                    <dgm:adjLst/>
                  </dgm:shape>
                </dgm:if>
                <dgm:else name="Name23">
                  <dgm:shape xmlns:r="http://schemas.openxmlformats.org/officeDocument/2006/relationships" type="rect" r:blip="" hideGeom="1">
                    <dgm:adjLst/>
                  </dgm:shape>
                </dgm:else>
              </dgm:choose>
              <dgm:presOf axis="des" ptType="node"/>
              <dgm:constrLst>
                <dgm:constr type="tMarg"/>
                <dgm:constr type="bMarg"/>
                <dgm:constr type="lMarg"/>
                <dgm:constr type="rMarg"/>
              </dgm:constrLst>
              <dgm:ruleLst>
                <dgm:rule type="secFontSz" val="5" fact="NaN" max="NaN"/>
              </dgm:ruleLst>
            </dgm:layoutNode>
          </dgm:layoutNode>
        </dgm:forEach>
        <dgm:forEach name="Name24" axis="self" ptType="parTrans" cnt="1">
          <dgm:layoutNode name="Name25">
            <dgm:alg type="conn">
              <dgm:param type="dim" val="1D"/>
              <dgm:param type="endSty" val="noArr"/>
              <dgm:param type="begPts" val="auto"/>
              <dgm:param type="endPts" val="auto"/>
              <dgm:param type="srcNode" val="connSite"/>
              <dgm:param type="dstNode" val="parentNode"/>
            </dgm:alg>
            <dgm:shape xmlns:r="http://schemas.openxmlformats.org/officeDocument/2006/relationships" type="conn" r:blip="" zOrderOff="-99">
              <dgm:adjLst/>
            </dgm:shape>
            <dgm:presOf axis="self"/>
            <dgm:constrLst>
              <dgm:constr type="connDist"/>
              <dgm:constr type="w" val="1"/>
              <dgm:constr type="h" val="5"/>
              <dgm:constr type="begPad"/>
              <dgm:constr type="endPad"/>
            </dgm:constrLst>
            <dgm:ruleLst/>
          </dgm:layoutNode>
        </dgm:forEach>
      </dgm:forEach>
    </dgm:layoutNode>
  </dgm:layoutNode>
</dgm:layoutDef>
</file>

<file path=ppt/diagrams/layout8.xml><?xml version="1.0" encoding="utf-8"?>
<dgm:layoutDef xmlns:dgm="http://schemas.openxmlformats.org/drawingml/2006/diagram" xmlns:a="http://schemas.openxmlformats.org/drawingml/2006/main" uniqueId="urn:microsoft.com/office/officeart/2005/8/layout/vList6">
  <dgm:title val=""/>
  <dgm:desc val=""/>
  <dgm:catLst>
    <dgm:cat type="process" pri="22000"/>
    <dgm:cat type="list" pri="17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dgm:varLst>
    <dgm:alg type="lin">
      <dgm:param type="linDir" val="fromT"/>
    </dgm:alg>
    <dgm:shape xmlns:r="http://schemas.openxmlformats.org/officeDocument/2006/relationships" r:blip="">
      <dgm:adjLst/>
    </dgm:shape>
    <dgm:presOf/>
    <dgm:constrLst>
      <dgm:constr type="w" for="ch" forName="linNode" refType="w"/>
      <dgm:constr type="h" for="ch" forName="linNode" refType="h"/>
      <dgm:constr type="h" for="ch" forName="spacing" refType="h" refFor="ch" refForName="linNode" fact="0.1"/>
      <dgm:constr type="primFontSz" for="des" forName="parentShp" op="equ" val="65"/>
      <dgm:constr type="primFontSz" for="des" forName="childShp" op="equ" val="65"/>
    </dgm:constrLst>
    <dgm:ruleLst/>
    <dgm:forEach name="Name1" axis="ch" ptType="node">
      <dgm:layoutNode name="linNode">
        <dgm:choose name="Name2">
          <dgm:if name="Name3" func="var" arg="dir" op="equ" val="norm">
            <dgm:alg type="lin">
              <dgm:param type="linDir" val="fromL"/>
            </dgm:alg>
          </dgm:if>
          <dgm:else name="Name4">
            <dgm:alg type="lin">
              <dgm:param type="linDir" val="fromR"/>
            </dgm:alg>
          </dgm:else>
        </dgm:choose>
        <dgm:shape xmlns:r="http://schemas.openxmlformats.org/officeDocument/2006/relationships" r:blip="">
          <dgm:adjLst/>
        </dgm:shape>
        <dgm:presOf/>
        <dgm:choose name="Name5">
          <dgm:if name="Name6" func="var" arg="dir" op="equ" val="norm">
            <dgm:constrLst>
              <dgm:constr type="w" for="ch" forName="parentShp" refType="w" fact="0.4"/>
              <dgm:constr type="h" for="ch" forName="parentShp" refType="h"/>
              <dgm:constr type="w" for="ch" forName="childShp" refType="w" fact="0.6"/>
              <dgm:constr type="h" for="ch" forName="childShp" refType="h" refFor="ch" refForName="parentShp"/>
            </dgm:constrLst>
          </dgm:if>
          <dgm:else name="Name7">
            <dgm:constrLst>
              <dgm:constr type="w" for="ch" forName="parentShp" refType="w" fact="0.4"/>
              <dgm:constr type="h" for="ch" forName="parentShp" refType="h"/>
              <dgm:constr type="w" for="ch" forName="childShp" refType="w" fact="0.6"/>
              <dgm:constr type="h" for="ch" forName="childShp" refType="h" refFor="ch" refForName="parentShp"/>
            </dgm:constrLst>
          </dgm:else>
        </dgm:choose>
        <dgm:ruleLst/>
        <dgm:layoutNode name="parentShp" styleLbl="node1">
          <dgm:varLst>
            <dgm:bulletEnabled val="1"/>
          </dgm:varLst>
          <dgm:alg type="tx"/>
          <dgm:shape xmlns:r="http://schemas.openxmlformats.org/officeDocument/2006/relationships" type="roundRect" r:blip="">
            <dgm:adjLst/>
          </dgm:shape>
          <dgm:presOf axis="self" ptType="node"/>
          <dgm:constrLst>
            <dgm:constr type="tMarg" refType="primFontSz" fact="0.15"/>
            <dgm:constr type="bMarg" refType="primFontSz" fact="0.15"/>
            <dgm:constr type="lMarg" refType="primFontSz" fact="0.3"/>
            <dgm:constr type="rMarg" refType="primFontSz" fact="0.3"/>
          </dgm:constrLst>
          <dgm:ruleLst>
            <dgm:rule type="primFontSz" val="5" fact="NaN" max="NaN"/>
          </dgm:ruleLst>
        </dgm:layoutNode>
        <dgm:layoutNode name="childShp" styleLbl="bgAccFollowNode1">
          <dgm:varLst>
            <dgm:bulletEnabled val="1"/>
          </dgm:varLst>
          <dgm:alg type="tx">
            <dgm:param type="stBulletLvl" val="1"/>
          </dgm:alg>
          <dgm:choose name="Name8">
            <dgm:if name="Name9" func="var" arg="dir" op="equ" val="norm">
              <dgm:shape xmlns:r="http://schemas.openxmlformats.org/officeDocument/2006/relationships" type="rightArrow" r:blip="" zOrderOff="-2">
                <dgm:adjLst>
                  <dgm:adj idx="1" val="0.75"/>
                </dgm:adjLst>
              </dgm:shape>
            </dgm:if>
            <dgm:else name="Name10">
              <dgm:shape xmlns:r="http://schemas.openxmlformats.org/officeDocument/2006/relationships" rot="180" type="rightArrow" r:blip="" zOrderOff="-2">
                <dgm:adjLst>
                  <dgm:adj idx="1" val="0.75"/>
                </dgm:adjLst>
              </dgm:shape>
            </dgm:else>
          </dgm:choose>
          <dgm:presOf axis="des" ptType="node"/>
          <dgm:constrLst>
            <dgm:constr type="secFontSz" refType="primFontSz"/>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dgm:forEach name="Name11" axis="followSib" ptType="sibTrans" cnt="1">
        <dgm:layoutNode name="spacing">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109ADA1-356D-4879-893F-493D4611450E}" type="datetimeFigureOut">
              <a:rPr lang="en-US" smtClean="0"/>
              <a:t>3/19/2020</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0832A82-5535-43D2-9D18-B3A0BB40FB28}" type="slidenum">
              <a:rPr lang="en-US" smtClean="0"/>
              <a:t>‹#›</a:t>
            </a:fld>
            <a:endParaRPr lang="en-US"/>
          </a:p>
        </p:txBody>
      </p:sp>
    </p:spTree>
    <p:extLst>
      <p:ext uri="{BB962C8B-B14F-4D97-AF65-F5344CB8AC3E}">
        <p14:creationId xmlns:p14="http://schemas.microsoft.com/office/powerpoint/2010/main" val="253729224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3" Type="http://schemas.openxmlformats.org/officeDocument/2006/relationships/hyperlink" Target="https://csh.us1.list-manage.com/track/click?u=d477f3e2e075003c9d2f335a3&amp;id=20a6d48930&amp;e=W1LH8CUWVk" TargetMode="External"/><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p:txBody>
      </p:sp>
      <p:sp>
        <p:nvSpPr>
          <p:cNvPr id="4" name="Slide Number Placeholder 3"/>
          <p:cNvSpPr>
            <a:spLocks noGrp="1"/>
          </p:cNvSpPr>
          <p:nvPr>
            <p:ph type="sldNum" sz="quarter" idx="10"/>
          </p:nvPr>
        </p:nvSpPr>
        <p:spPr/>
        <p:txBody>
          <a:bodyPr/>
          <a:lstStyle/>
          <a:p>
            <a:pPr defTabSz="931774">
              <a:defRPr/>
            </a:pPr>
            <a:fld id="{B0832A82-5535-43D2-9D18-B3A0BB40FB28}" type="slidenum">
              <a:rPr lang="en-US">
                <a:solidFill>
                  <a:prstClr val="black"/>
                </a:solidFill>
                <a:latin typeface="Calibri" panose="020F0502020204030204"/>
              </a:rPr>
              <a:pPr defTabSz="931774">
                <a:defRPr/>
              </a:pPr>
              <a:t>1</a:t>
            </a:fld>
            <a:endParaRPr lang="en-US" dirty="0">
              <a:solidFill>
                <a:prstClr val="black"/>
              </a:solidFill>
              <a:latin typeface="Calibri" panose="020F0502020204030204"/>
            </a:endParaRPr>
          </a:p>
        </p:txBody>
      </p:sp>
    </p:spTree>
    <p:extLst>
      <p:ext uri="{BB962C8B-B14F-4D97-AF65-F5344CB8AC3E}">
        <p14:creationId xmlns:p14="http://schemas.microsoft.com/office/powerpoint/2010/main" val="151071806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p:txBody>
      </p:sp>
      <p:sp>
        <p:nvSpPr>
          <p:cNvPr id="4" name="Slide Number Placeholder 3"/>
          <p:cNvSpPr>
            <a:spLocks noGrp="1"/>
          </p:cNvSpPr>
          <p:nvPr>
            <p:ph type="sldNum" sz="quarter" idx="10"/>
          </p:nvPr>
        </p:nvSpPr>
        <p:spPr/>
        <p:txBody>
          <a:bodyPr/>
          <a:lstStyle/>
          <a:p>
            <a:fld id="{B0832A82-5535-43D2-9D18-B3A0BB40FB28}" type="slidenum">
              <a:rPr lang="en-US" smtClean="0"/>
              <a:t>2</a:t>
            </a:fld>
            <a:endParaRPr lang="en-US"/>
          </a:p>
        </p:txBody>
      </p:sp>
    </p:spTree>
    <p:extLst>
      <p:ext uri="{BB962C8B-B14F-4D97-AF65-F5344CB8AC3E}">
        <p14:creationId xmlns:p14="http://schemas.microsoft.com/office/powerpoint/2010/main" val="18666925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a:p>
            <a:r>
              <a:rPr lang="en-US" dirty="0"/>
              <a:t>This training</a:t>
            </a:r>
            <a:r>
              <a:rPr lang="en-US" baseline="0" dirty="0"/>
              <a:t> is being presented to you by CSH and SHPA. We’ve worked in collaboration for a long time and both continue to support quality supportive housing in IL.  </a:t>
            </a:r>
            <a:endParaRPr lang="en-US" dirty="0"/>
          </a:p>
        </p:txBody>
      </p:sp>
      <p:sp>
        <p:nvSpPr>
          <p:cNvPr id="4" name="Slide Number Placeholder 3"/>
          <p:cNvSpPr>
            <a:spLocks noGrp="1"/>
          </p:cNvSpPr>
          <p:nvPr>
            <p:ph type="sldNum" sz="quarter" idx="10"/>
          </p:nvPr>
        </p:nvSpPr>
        <p:spPr/>
        <p:txBody>
          <a:bodyPr/>
          <a:lstStyle/>
          <a:p>
            <a:fld id="{295F9F17-BD84-4D56-A3DF-1E59C5A370AF}" type="slidenum">
              <a:rPr lang="en-US" smtClean="0">
                <a:solidFill>
                  <a:srgbClr val="000000"/>
                </a:solidFill>
              </a:rPr>
              <a:pPr/>
              <a:t>3</a:t>
            </a:fld>
            <a:endParaRPr lang="en-US" dirty="0">
              <a:solidFill>
                <a:srgbClr val="000000"/>
              </a:solidFill>
            </a:endParaRPr>
          </a:p>
        </p:txBody>
      </p:sp>
    </p:spTree>
    <p:extLst>
      <p:ext uri="{BB962C8B-B14F-4D97-AF65-F5344CB8AC3E}">
        <p14:creationId xmlns:p14="http://schemas.microsoft.com/office/powerpoint/2010/main" val="125189378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006600" y="60325"/>
            <a:ext cx="3146425" cy="2359025"/>
          </a:xfrm>
        </p:spPr>
      </p:sp>
      <p:sp>
        <p:nvSpPr>
          <p:cNvPr id="3" name="Notes Placeholder 2"/>
          <p:cNvSpPr>
            <a:spLocks noGrp="1"/>
          </p:cNvSpPr>
          <p:nvPr>
            <p:ph type="body" idx="1"/>
          </p:nvPr>
        </p:nvSpPr>
        <p:spPr/>
        <p:txBody>
          <a:bodyPr/>
          <a:lstStyle/>
          <a:p>
            <a:r>
              <a:rPr lang="en-US" dirty="0"/>
              <a:t>Brett</a:t>
            </a:r>
          </a:p>
        </p:txBody>
      </p:sp>
      <p:sp>
        <p:nvSpPr>
          <p:cNvPr id="4" name="Slide Number Placeholder 3"/>
          <p:cNvSpPr>
            <a:spLocks noGrp="1"/>
          </p:cNvSpPr>
          <p:nvPr>
            <p:ph type="sldNum" sz="quarter" idx="10"/>
          </p:nvPr>
        </p:nvSpPr>
        <p:spPr/>
        <p:txBody>
          <a:bodyPr/>
          <a:lstStyle/>
          <a:p>
            <a:fld id="{CAFC37B6-5D96-4D17-AB3F-9F6F7EDA995F}" type="slidenum">
              <a:rPr lang="en-US" smtClean="0">
                <a:solidFill>
                  <a:prstClr val="black"/>
                </a:solidFill>
              </a:rPr>
              <a:pPr/>
              <a:t>4</a:t>
            </a:fld>
            <a:endParaRPr lang="en-US" dirty="0">
              <a:solidFill>
                <a:prstClr val="black"/>
              </a:solidFill>
            </a:endParaRPr>
          </a:p>
        </p:txBody>
      </p:sp>
    </p:spTree>
    <p:extLst>
      <p:ext uri="{BB962C8B-B14F-4D97-AF65-F5344CB8AC3E}">
        <p14:creationId xmlns:p14="http://schemas.microsoft.com/office/powerpoint/2010/main" val="35757122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006600" y="60325"/>
            <a:ext cx="3146425" cy="2359025"/>
          </a:xfrm>
        </p:spPr>
      </p:sp>
      <p:sp>
        <p:nvSpPr>
          <p:cNvPr id="3" name="Notes Placeholder 2"/>
          <p:cNvSpPr>
            <a:spLocks noGrp="1"/>
          </p:cNvSpPr>
          <p:nvPr>
            <p:ph type="body" idx="1"/>
          </p:nvPr>
        </p:nvSpPr>
        <p:spPr/>
        <p:txBody>
          <a:bodyPr/>
          <a:lstStyle/>
          <a:p>
            <a:r>
              <a:rPr lang="en-US" dirty="0"/>
              <a:t>Brett</a:t>
            </a:r>
          </a:p>
        </p:txBody>
      </p:sp>
      <p:sp>
        <p:nvSpPr>
          <p:cNvPr id="4" name="Slide Number Placeholder 3"/>
          <p:cNvSpPr>
            <a:spLocks noGrp="1"/>
          </p:cNvSpPr>
          <p:nvPr>
            <p:ph type="sldNum" sz="quarter" idx="10"/>
          </p:nvPr>
        </p:nvSpPr>
        <p:spPr/>
        <p:txBody>
          <a:bodyPr/>
          <a:lstStyle/>
          <a:p>
            <a:fld id="{CAFC37B6-5D96-4D17-AB3F-9F6F7EDA995F}" type="slidenum">
              <a:rPr lang="en-US" smtClean="0">
                <a:solidFill>
                  <a:prstClr val="black"/>
                </a:solidFill>
              </a:rPr>
              <a:pPr/>
              <a:t>5</a:t>
            </a:fld>
            <a:endParaRPr lang="en-US" dirty="0">
              <a:solidFill>
                <a:prstClr val="black"/>
              </a:solidFill>
            </a:endParaRPr>
          </a:p>
        </p:txBody>
      </p:sp>
    </p:spTree>
    <p:extLst>
      <p:ext uri="{BB962C8B-B14F-4D97-AF65-F5344CB8AC3E}">
        <p14:creationId xmlns:p14="http://schemas.microsoft.com/office/powerpoint/2010/main" val="48408672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p:txBody>
      </p:sp>
      <p:sp>
        <p:nvSpPr>
          <p:cNvPr id="4" name="Slide Number Placeholder 3"/>
          <p:cNvSpPr>
            <a:spLocks noGrp="1"/>
          </p:cNvSpPr>
          <p:nvPr>
            <p:ph type="sldNum" sz="quarter" idx="10"/>
          </p:nvPr>
        </p:nvSpPr>
        <p:spPr/>
        <p:txBody>
          <a:bodyPr/>
          <a:lstStyle/>
          <a:p>
            <a:fld id="{B0832A82-5535-43D2-9D18-B3A0BB40FB28}" type="slidenum">
              <a:rPr lang="en-US" smtClean="0"/>
              <a:t>6</a:t>
            </a:fld>
            <a:endParaRPr lang="en-US"/>
          </a:p>
        </p:txBody>
      </p:sp>
    </p:spTree>
    <p:extLst>
      <p:ext uri="{BB962C8B-B14F-4D97-AF65-F5344CB8AC3E}">
        <p14:creationId xmlns:p14="http://schemas.microsoft.com/office/powerpoint/2010/main" val="228276709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p:txBody>
      </p:sp>
      <p:sp>
        <p:nvSpPr>
          <p:cNvPr id="4" name="Slide Number Placeholder 3"/>
          <p:cNvSpPr>
            <a:spLocks noGrp="1"/>
          </p:cNvSpPr>
          <p:nvPr>
            <p:ph type="sldNum" sz="quarter" idx="10"/>
          </p:nvPr>
        </p:nvSpPr>
        <p:spPr/>
        <p:txBody>
          <a:bodyPr/>
          <a:lstStyle/>
          <a:p>
            <a:fld id="{B0832A82-5535-43D2-9D18-B3A0BB40FB28}" type="slidenum">
              <a:rPr lang="en-US" smtClean="0"/>
              <a:t>7</a:t>
            </a:fld>
            <a:endParaRPr lang="en-US"/>
          </a:p>
        </p:txBody>
      </p:sp>
    </p:spTree>
    <p:extLst>
      <p:ext uri="{BB962C8B-B14F-4D97-AF65-F5344CB8AC3E}">
        <p14:creationId xmlns:p14="http://schemas.microsoft.com/office/powerpoint/2010/main" val="90079772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a:p>
            <a:r>
              <a:rPr lang="en-US" dirty="0"/>
              <a:t>A quick word about CSH. We are a national organization with regional offices and staff throughout the country. We focus on supportive housing and housing solutions to improve the lives of vulnerable people. We also help communities maximize their public resources through creating supportive housing, and our ultimate goal is to build strong, healthy communities.</a:t>
            </a:r>
          </a:p>
        </p:txBody>
      </p:sp>
      <p:sp>
        <p:nvSpPr>
          <p:cNvPr id="4" name="Slide Number Placeholder 3"/>
          <p:cNvSpPr>
            <a:spLocks noGrp="1"/>
          </p:cNvSpPr>
          <p:nvPr>
            <p:ph type="sldNum" sz="quarter" idx="10"/>
          </p:nvPr>
        </p:nvSpPr>
        <p:spPr/>
        <p:txBody>
          <a:bodyPr/>
          <a:lstStyle/>
          <a:p>
            <a:fld id="{7F0CD7C5-ED69-46D0-8B39-54A4989CDF0D}" type="slidenum">
              <a:rPr lang="en-US" smtClean="0"/>
              <a:t>8</a:t>
            </a:fld>
            <a:endParaRPr lang="en-US" dirty="0"/>
          </a:p>
        </p:txBody>
      </p:sp>
    </p:spTree>
    <p:extLst>
      <p:ext uri="{BB962C8B-B14F-4D97-AF65-F5344CB8AC3E}">
        <p14:creationId xmlns:p14="http://schemas.microsoft.com/office/powerpoint/2010/main" val="225158131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0" fontAlgn="base" latinLnBrk="0" hangingPunct="0">
              <a:lnSpc>
                <a:spcPct val="100000"/>
              </a:lnSpc>
              <a:spcBef>
                <a:spcPct val="30000"/>
              </a:spcBef>
              <a:spcAft>
                <a:spcPct val="0"/>
              </a:spcAft>
              <a:buClrTx/>
              <a:buSzTx/>
              <a:buFont typeface="Arial" pitchFamily="34" charset="0"/>
              <a:buNone/>
              <a:tabLst/>
              <a:defRPr/>
            </a:pPr>
            <a:r>
              <a:rPr lang="en-US" dirty="0"/>
              <a:t>Johnna</a:t>
            </a:r>
          </a:p>
          <a:p>
            <a:pPr marL="0" marR="0" indent="0" algn="l" defTabSz="914400" rtl="0" eaLnBrk="0" fontAlgn="base" latinLnBrk="0" hangingPunct="0">
              <a:lnSpc>
                <a:spcPct val="100000"/>
              </a:lnSpc>
              <a:spcBef>
                <a:spcPct val="30000"/>
              </a:spcBef>
              <a:spcAft>
                <a:spcPct val="0"/>
              </a:spcAft>
              <a:buClrTx/>
              <a:buSzTx/>
              <a:buFont typeface="Arial" pitchFamily="34" charset="0"/>
              <a:buNone/>
              <a:tabLst/>
              <a:defRPr/>
            </a:pPr>
            <a:endParaRPr lang="en-US" dirty="0"/>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r>
              <a:rPr lang="en-US" dirty="0"/>
              <a:t>CSH offers capital, expertise, information and innovation that allow our partners to use supportive housing to achieve stability, strength and success for the people in most need. </a:t>
            </a:r>
          </a:p>
          <a:p>
            <a:pPr marL="171450" marR="0" indent="-171450" algn="l" defTabSz="914400" rtl="0" eaLnBrk="0" fontAlgn="base" latinLnBrk="0" hangingPunct="0">
              <a:lnSpc>
                <a:spcPct val="100000"/>
              </a:lnSpc>
              <a:spcBef>
                <a:spcPct val="30000"/>
              </a:spcBef>
              <a:spcAft>
                <a:spcPct val="0"/>
              </a:spcAft>
              <a:buClrTx/>
              <a:buSzTx/>
              <a:buFont typeface="Arial" pitchFamily="34" charset="0"/>
              <a:buChar char="•"/>
              <a:tabLst/>
              <a:defRPr/>
            </a:pPr>
            <a:endParaRPr lang="en-US" dirty="0"/>
          </a:p>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95F9F17-BD84-4D56-A3DF-1E59C5A370AF}"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4593866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SHPA</a:t>
            </a:r>
            <a:r>
              <a:rPr lang="en-US" baseline="0" dirty="0"/>
              <a:t> Staff </a:t>
            </a:r>
            <a:endParaRPr lang="en-US" dirty="0"/>
          </a:p>
          <a:p>
            <a:r>
              <a:rPr lang="en-US" dirty="0"/>
              <a:t>I will not turn it over to one of the SHPA staff to talk about the Supportive Hosing Providers Association</a:t>
            </a:r>
            <a:r>
              <a:rPr lang="en-US" baseline="0" dirty="0"/>
              <a:t>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solidFill>
                  <a:prstClr val="black"/>
                </a:solidFill>
              </a:rPr>
              <a:pPr/>
              <a:t>10</a:t>
            </a:fld>
            <a:endParaRPr lang="en-US" dirty="0">
              <a:solidFill>
                <a:prstClr val="black"/>
              </a:solidFill>
            </a:endParaRPr>
          </a:p>
        </p:txBody>
      </p:sp>
    </p:spTree>
    <p:extLst>
      <p:ext uri="{BB962C8B-B14F-4D97-AF65-F5344CB8AC3E}">
        <p14:creationId xmlns:p14="http://schemas.microsoft.com/office/powerpoint/2010/main" val="184014003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SHPA Staff </a:t>
            </a:r>
          </a:p>
        </p:txBody>
      </p:sp>
      <p:sp>
        <p:nvSpPr>
          <p:cNvPr id="4" name="Slide Number Placeholder 3"/>
          <p:cNvSpPr>
            <a:spLocks noGrp="1"/>
          </p:cNvSpPr>
          <p:nvPr>
            <p:ph type="sldNum" sz="quarter" idx="10"/>
          </p:nvPr>
        </p:nvSpPr>
        <p:spPr/>
        <p:txBody>
          <a:bodyPr/>
          <a:lstStyle/>
          <a:p>
            <a:fld id="{B0832A82-5535-43D2-9D18-B3A0BB40FB28}" type="slidenum">
              <a:rPr lang="en-US" smtClean="0">
                <a:solidFill>
                  <a:prstClr val="black"/>
                </a:solidFill>
              </a:rPr>
              <a:pPr/>
              <a:t>11</a:t>
            </a:fld>
            <a:endParaRPr lang="en-US" dirty="0">
              <a:solidFill>
                <a:prstClr val="black"/>
              </a:solidFill>
            </a:endParaRPr>
          </a:p>
        </p:txBody>
      </p:sp>
    </p:spTree>
    <p:extLst>
      <p:ext uri="{BB962C8B-B14F-4D97-AF65-F5344CB8AC3E}">
        <p14:creationId xmlns:p14="http://schemas.microsoft.com/office/powerpoint/2010/main" val="382402015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p:txBody>
      </p:sp>
      <p:sp>
        <p:nvSpPr>
          <p:cNvPr id="4" name="Slide Number Placeholder 3"/>
          <p:cNvSpPr>
            <a:spLocks noGrp="1"/>
          </p:cNvSpPr>
          <p:nvPr>
            <p:ph type="sldNum" sz="quarter" idx="10"/>
          </p:nvPr>
        </p:nvSpPr>
        <p:spPr/>
        <p:txBody>
          <a:bodyPr/>
          <a:lstStyle/>
          <a:p>
            <a:fld id="{B0832A82-5535-43D2-9D18-B3A0BB40FB28}" type="slidenum">
              <a:rPr lang="en-US" smtClean="0"/>
              <a:t>12</a:t>
            </a:fld>
            <a:endParaRPr lang="en-US"/>
          </a:p>
        </p:txBody>
      </p:sp>
    </p:spTree>
    <p:extLst>
      <p:ext uri="{BB962C8B-B14F-4D97-AF65-F5344CB8AC3E}">
        <p14:creationId xmlns:p14="http://schemas.microsoft.com/office/powerpoint/2010/main" val="171388419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a:p>
            <a:r>
              <a:rPr lang="en-US" dirty="0"/>
              <a:t>Our goal</a:t>
            </a:r>
            <a:r>
              <a:rPr lang="en-US" baseline="0" dirty="0"/>
              <a:t> is to work in  conjunction with all stakeholders to avoid and stay clear of eviction. We do this through education, communication and collaboration. Being proactive sets the stage and lays the foundation of eviction prevention.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13</a:t>
            </a:fld>
            <a:endParaRPr lang="en-US"/>
          </a:p>
        </p:txBody>
      </p:sp>
    </p:spTree>
    <p:extLst>
      <p:ext uri="{BB962C8B-B14F-4D97-AF65-F5344CB8AC3E}">
        <p14:creationId xmlns:p14="http://schemas.microsoft.com/office/powerpoint/2010/main" val="368770554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a:p>
            <a:r>
              <a:rPr lang="en-US" dirty="0"/>
              <a:t>So we must talk about the leasing</a:t>
            </a:r>
            <a:r>
              <a:rPr lang="en-US" baseline="0" dirty="0"/>
              <a:t> process. </a:t>
            </a:r>
            <a:endParaRPr lang="en-US" dirty="0"/>
          </a:p>
          <a:p>
            <a:r>
              <a:rPr lang="en-US" dirty="0">
                <a:latin typeface="Calibri" panose="020F0502020204030204" pitchFamily="34" charset="0"/>
              </a:rPr>
              <a:t>Once you have gotten to yes with a landlord, the real work begins! Now you work to manage, maintain, and grow the landlord relationship. Relationships take time to build but are easily damaged when not managed effectively. One of the most important reasons for ongoing engagement is ensuring ongoing tenant housing stability. </a:t>
            </a:r>
            <a:r>
              <a:rPr lang="en-US" dirty="0">
                <a:latin typeface="Calibri" panose="020F0502020204030204" pitchFamily="34" charset="0"/>
                <a:cs typeface="Century Schoolbook" pitchFamily="18" charset="0"/>
              </a:rPr>
              <a:t>Once a tenant is housed – your attention shifts from recruitment and marketing to ongoing communication and coordination.</a:t>
            </a:r>
            <a:endParaRPr lang="en-US" dirty="0"/>
          </a:p>
          <a:p>
            <a:endParaRPr lang="en-US" sz="2200" b="1" dirty="0">
              <a:ea typeface="Tahoma" panose="020B0604030504040204" pitchFamily="34" charset="0"/>
              <a:cs typeface="Tahoma" panose="020B0604030504040204" pitchFamily="34" charset="0"/>
            </a:endParaRP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14</a:t>
            </a:fld>
            <a:endParaRPr lang="en-US" dirty="0"/>
          </a:p>
        </p:txBody>
      </p:sp>
    </p:spTree>
    <p:extLst>
      <p:ext uri="{BB962C8B-B14F-4D97-AF65-F5344CB8AC3E}">
        <p14:creationId xmlns:p14="http://schemas.microsoft.com/office/powerpoint/2010/main" val="415199313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1" u="sng" dirty="0"/>
          </a:p>
          <a:p>
            <a:pPr marL="0" indent="0">
              <a:buFont typeface="Arial"/>
              <a:buNone/>
            </a:pPr>
            <a:r>
              <a:rPr lang="en-US" b="0" u="none" dirty="0"/>
              <a:t>Johnna</a:t>
            </a:r>
          </a:p>
          <a:p>
            <a:pPr marL="171450" indent="-171450">
              <a:buFont typeface="Arial"/>
              <a:buChar char="•"/>
            </a:pPr>
            <a:r>
              <a:rPr lang="en-US" b="0" u="none" dirty="0"/>
              <a:t>It’s important to be up front with landlords</a:t>
            </a:r>
            <a:r>
              <a:rPr lang="en-US" b="0" u="none" baseline="0" dirty="0"/>
              <a:t> about who supportive housing is for.</a:t>
            </a:r>
            <a:r>
              <a:rPr lang="en-US" dirty="0"/>
              <a:t> </a:t>
            </a:r>
            <a:endParaRPr lang="en-US" dirty="0">
              <a:cs typeface="Calibri" panose="020F0502020204030204"/>
            </a:endParaRPr>
          </a:p>
          <a:p>
            <a:pPr marL="171450" indent="-171450">
              <a:buFont typeface="Arial"/>
              <a:buChar char="•"/>
            </a:pPr>
            <a:endParaRPr lang="en-US" dirty="0">
              <a:cs typeface="Calibri" panose="020F0502020204030204"/>
            </a:endParaRPr>
          </a:p>
          <a:p>
            <a:pPr marL="171450" indent="-171450">
              <a:buFont typeface="Arial"/>
              <a:buChar char="•"/>
            </a:pPr>
            <a:r>
              <a:rPr lang="en-US" baseline="0" dirty="0"/>
              <a:t>Supportive housing is for people who are highly vulnerable, like those that are chronically homeless. Someone experiencing chronic homelessness has lived on the streets, in his or her car, in a shelter or somewhere not meant to be lived in for an extended period of time.</a:t>
            </a:r>
            <a:r>
              <a:rPr lang="en-US" dirty="0"/>
              <a:t> </a:t>
            </a:r>
            <a:endParaRPr lang="en-US" baseline="0" dirty="0">
              <a:cs typeface="Calibri"/>
            </a:endParaRPr>
          </a:p>
          <a:p>
            <a:pPr marL="171450" indent="-171450">
              <a:buFont typeface="Arial"/>
              <a:buChar char="•"/>
            </a:pPr>
            <a:endParaRPr lang="en-US" baseline="0" dirty="0">
              <a:cs typeface="Calibri"/>
            </a:endParaRPr>
          </a:p>
          <a:p>
            <a:pPr marL="171450" indent="-171450">
              <a:buFont typeface="Arial"/>
              <a:buChar char="•"/>
            </a:pPr>
            <a:r>
              <a:rPr lang="en-US" baseline="0" dirty="0"/>
              <a:t>Supportive housing is also an effective intervention for those who cycle through institutions, such as emergency rooms, psychiatric facilities, jails, and hospitals, for example. In fact, we know that some people who are chronically homeless are those that are cycling through institutions.</a:t>
            </a:r>
            <a:endParaRPr lang="en-US" baseline="0" dirty="0">
              <a:cs typeface="Calibri"/>
            </a:endParaRPr>
          </a:p>
          <a:p>
            <a:pPr marL="171450" indent="-171450">
              <a:buFont typeface="Arial"/>
              <a:buChar char="•"/>
            </a:pPr>
            <a:endParaRPr lang="en-US" baseline="0" dirty="0">
              <a:cs typeface="Calibri"/>
            </a:endParaRPr>
          </a:p>
          <a:p>
            <a:pPr marL="171450" indent="-171450">
              <a:buFont typeface="Arial"/>
              <a:buChar char="•"/>
            </a:pPr>
            <a:r>
              <a:rPr lang="en-US" baseline="0" dirty="0"/>
              <a:t>It’s really for people who without housing, are not able to secure the treatment and supportive services available to them. Because supportive housing provides the stability that we hope everyone can have, somewhere where they can call home, it allows people to start to access non-emergency services like primary health care, mental health care, public benefits and others.</a:t>
            </a:r>
          </a:p>
          <a:p>
            <a:pPr marL="171450" indent="-171450">
              <a:buFont typeface="Arial"/>
              <a:buChar char="•"/>
            </a:pPr>
            <a:r>
              <a:rPr lang="en-US" baseline="0" dirty="0">
                <a:cs typeface="Calibri" panose="020F0502020204030204"/>
              </a:rPr>
              <a:t>I do know that certain terms can create fear and evoke stigmas with people and particularly landlords. What are some other phrases you might use to describe supportive housing program and residents?</a:t>
            </a:r>
          </a:p>
          <a:p>
            <a:pPr marL="628650" lvl="1" indent="-171450">
              <a:buFont typeface="Arial"/>
              <a:buChar char="•"/>
            </a:pPr>
            <a:r>
              <a:rPr lang="en-US" baseline="0" dirty="0">
                <a:cs typeface="Calibri" panose="020F0502020204030204"/>
              </a:rPr>
              <a:t>People with housing insecurities</a:t>
            </a:r>
          </a:p>
          <a:p>
            <a:pPr marL="628650" lvl="1" indent="-171450">
              <a:buFont typeface="Arial"/>
              <a:buChar char="•"/>
            </a:pPr>
            <a:r>
              <a:rPr lang="en-US" baseline="0" dirty="0">
                <a:cs typeface="Calibri" panose="020F0502020204030204"/>
              </a:rPr>
              <a:t>People looking for a second chance or first chance at stability</a:t>
            </a:r>
          </a:p>
          <a:p>
            <a:pPr marL="628650" lvl="1" indent="-171450">
              <a:buFont typeface="Arial"/>
              <a:buChar char="•"/>
            </a:pPr>
            <a:r>
              <a:rPr lang="en-US" baseline="0" dirty="0">
                <a:cs typeface="Calibri" panose="020F0502020204030204"/>
              </a:rPr>
              <a:t>People who seek a foundation like you and I</a:t>
            </a:r>
          </a:p>
          <a:p>
            <a:pPr marL="171450" indent="-171450">
              <a:buFont typeface="Arial"/>
              <a:buChar char="•"/>
            </a:pPr>
            <a:endParaRPr lang="en-US" baseline="0" dirty="0">
              <a:cs typeface="Calibri" panose="020F0502020204030204"/>
            </a:endParaRP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15</a:t>
            </a:fld>
            <a:endParaRPr lang="en-US" dirty="0"/>
          </a:p>
        </p:txBody>
      </p:sp>
    </p:spTree>
    <p:extLst>
      <p:ext uri="{BB962C8B-B14F-4D97-AF65-F5344CB8AC3E}">
        <p14:creationId xmlns:p14="http://schemas.microsoft.com/office/powerpoint/2010/main" val="105802388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Johnna</a:t>
            </a:r>
          </a:p>
          <a:p>
            <a:r>
              <a:rPr lang="en-US" baseline="0" dirty="0"/>
              <a:t>When a tenant moves into housing, make sure to give the landlord contact information for the tenant, the tenants housing manager or case manager, and a 24-hour emergency number that they can reach.</a:t>
            </a:r>
            <a:endParaRPr lang="en-US" baseline="0" dirty="0">
              <a:cs typeface="Calibri"/>
            </a:endParaRPr>
          </a:p>
          <a:p>
            <a:endParaRPr lang="en-US" baseline="0" dirty="0"/>
          </a:p>
          <a:p>
            <a:r>
              <a:rPr lang="en-US" baseline="0" dirty="0"/>
              <a:t>One method for educating landlords and fostering a culture with clear expectations is to have a landlord-tenant, case-management agreement that sets clear expectations of when a landlord will contact a tenant and case manager, when a tenant needs to contact the landlord, and when a case manager or housing manager will contact the landlord on behalf of the tenant. We have some examples of these agreements and can send that out with the follow-up after the training</a:t>
            </a:r>
            <a:endParaRPr lang="en-US" baseline="0" dirty="0">
              <a:cs typeface="Calibri"/>
            </a:endParaRPr>
          </a:p>
          <a:p>
            <a:endParaRPr lang="en-US" baseline="0" dirty="0"/>
          </a:p>
          <a:p>
            <a:r>
              <a:rPr lang="en-US" baseline="0" dirty="0"/>
              <a:t>It’s also important for the organization, ideally the</a:t>
            </a:r>
            <a:r>
              <a:rPr lang="en-US" dirty="0"/>
              <a:t> </a:t>
            </a:r>
            <a:r>
              <a:rPr lang="en-US" baseline="0" dirty="0"/>
              <a:t> housing manager to make introductions and have a friendly relationship with the landlord or management company.</a:t>
            </a:r>
            <a:r>
              <a:rPr lang="en-US" dirty="0"/>
              <a:t> Some of this relation</a:t>
            </a:r>
            <a:r>
              <a:rPr lang="en-US" baseline="0" dirty="0"/>
              <a:t>ship building starts before lease up. Whether that is while a tenant is searching, looking at units, and asking questions about the leasing process, and going through the steps of leasing, there is communication.</a:t>
            </a:r>
            <a:endParaRPr lang="en-US" dirty="0"/>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16</a:t>
            </a:fld>
            <a:endParaRPr lang="en-US" dirty="0"/>
          </a:p>
        </p:txBody>
      </p:sp>
    </p:spTree>
    <p:extLst>
      <p:ext uri="{BB962C8B-B14F-4D97-AF65-F5344CB8AC3E}">
        <p14:creationId xmlns:p14="http://schemas.microsoft.com/office/powerpoint/2010/main" val="71309351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1680161">
              <a:defRPr/>
            </a:pPr>
            <a:r>
              <a:rPr lang="en-US" dirty="0">
                <a:latin typeface="+mn-lt"/>
                <a:cs typeface="Calibri"/>
              </a:rPr>
              <a:t>Brett</a:t>
            </a:r>
          </a:p>
          <a:p>
            <a:pPr defTabSz="1680161">
              <a:defRPr/>
            </a:pPr>
            <a:r>
              <a:rPr lang="en-US" dirty="0">
                <a:latin typeface="+mn-lt"/>
                <a:cs typeface="Calibri"/>
              </a:rPr>
              <a:t>Good exercise to demonstrate how often roles and responsibilities can be unclear at times, and you can imagine how if those roles aren't delineated and responsibilities  clearly outlined , clients are at higher risk of housing instability. </a:t>
            </a:r>
            <a:endParaRPr lang="en-US" dirty="0">
              <a:latin typeface="Calibri" panose="020F0502020204030204" pitchFamily="34" charset="0"/>
              <a:cs typeface="Calibri" panose="020F0502020204030204" pitchFamily="34" charset="0"/>
            </a:endParaRPr>
          </a:p>
          <a:p>
            <a:pPr defTabSz="1680161">
              <a:defRPr/>
            </a:pPr>
            <a:endParaRPr lang="en-US" dirty="0">
              <a:latin typeface="Calibri" panose="020F0502020204030204" pitchFamily="34" charset="0"/>
              <a:cs typeface="Calibri"/>
            </a:endParaRPr>
          </a:p>
          <a:p>
            <a:pPr defTabSz="1680161">
              <a:defRPr/>
            </a:pPr>
            <a:r>
              <a:rPr lang="en-US" dirty="0">
                <a:latin typeface="+mn-lt"/>
                <a:cs typeface="Calibri"/>
              </a:rPr>
              <a:t>Work I do is to help teams understand their roles, important to keep common goal</a:t>
            </a:r>
          </a:p>
          <a:p>
            <a:pPr defTabSz="1680161">
              <a:defRPr/>
            </a:pPr>
            <a:endParaRPr lang="en-US" dirty="0">
              <a:latin typeface="Calibri" panose="020F0502020204030204" pitchFamily="34" charset="0"/>
              <a:cs typeface="Calibri"/>
            </a:endParaRPr>
          </a:p>
          <a:p>
            <a:pPr defTabSz="1680161">
              <a:defRPr/>
            </a:pPr>
            <a:r>
              <a:rPr lang="en-US" u="sng" dirty="0">
                <a:latin typeface="+mn-lt"/>
                <a:cs typeface="Calibri"/>
              </a:rPr>
              <a:t>Landlords</a:t>
            </a:r>
          </a:p>
          <a:p>
            <a:pPr defTabSz="1680161">
              <a:defRPr/>
            </a:pPr>
            <a:r>
              <a:rPr lang="en-US" dirty="0">
                <a:latin typeface="+mn-lt"/>
                <a:cs typeface="Calibri"/>
              </a:rPr>
              <a:t>Landlords manage many moving pieces and balance competing forces. They have many local, state and federal laws, rules and requirements they must follow. The balance the financial demands of the building and rent collection. They screen tenants and manage the safety and security of the community. They are responsive to individual tenant needs and the needs of the whole building and community. </a:t>
            </a:r>
            <a:endParaRPr lang="en-US" dirty="0">
              <a:latin typeface="Calibri" panose="020F0502020204030204" pitchFamily="34" charset="0"/>
              <a:cs typeface="Calibri"/>
            </a:endParaRPr>
          </a:p>
          <a:p>
            <a:pPr defTabSz="1680161">
              <a:defRPr/>
            </a:pPr>
            <a:endParaRPr lang="en-US" dirty="0">
              <a:latin typeface="Calibri" panose="020F0502020204030204" pitchFamily="34" charset="0"/>
              <a:cs typeface="Century Schoolbook" pitchFamily="18" charset="0"/>
            </a:endParaRPr>
          </a:p>
          <a:p>
            <a:pPr defTabSz="1680161">
              <a:defRPr/>
            </a:pPr>
            <a:r>
              <a:rPr lang="en-US" u="sng" dirty="0">
                <a:latin typeface="+mn-lt"/>
                <a:cs typeface="Calibri"/>
              </a:rPr>
              <a:t>Housing Support Staff</a:t>
            </a:r>
          </a:p>
          <a:p>
            <a:pPr defTabSz="1680161">
              <a:defRPr/>
            </a:pPr>
            <a:r>
              <a:rPr lang="en-US" dirty="0">
                <a:latin typeface="+mn-lt"/>
                <a:cs typeface="Calibri"/>
              </a:rPr>
              <a:t>Supportive Service Case Managers provide support to many tenants, and often report to multiple funders. They provide a wide range of services to ensure tenants stay stably housed. They are often the bridge between the landlord and the tenant. </a:t>
            </a:r>
            <a:endParaRPr lang="en-US" dirty="0">
              <a:latin typeface="Calibri" panose="020F0502020204030204" pitchFamily="34" charset="0"/>
              <a:cs typeface="Calibri"/>
            </a:endParaRPr>
          </a:p>
          <a:p>
            <a:pPr defTabSz="1680161">
              <a:defRPr/>
            </a:pPr>
            <a:endParaRPr lang="en-US" dirty="0">
              <a:latin typeface="Calibri" panose="020F0502020204030204" pitchFamily="34" charset="0"/>
              <a:cs typeface="Century Schoolbook" pitchFamily="18" charset="0"/>
            </a:endParaRPr>
          </a:p>
          <a:p>
            <a:pPr defTabSz="1680161">
              <a:defRPr/>
            </a:pPr>
            <a:r>
              <a:rPr lang="en-US" u="sng" dirty="0">
                <a:latin typeface="+mn-lt"/>
                <a:cs typeface="Calibri"/>
              </a:rPr>
              <a:t>Tenants</a:t>
            </a:r>
          </a:p>
          <a:p>
            <a:pPr defTabSz="1680161">
              <a:defRPr/>
            </a:pPr>
            <a:r>
              <a:rPr lang="en-US" dirty="0">
                <a:latin typeface="+mn-lt"/>
                <a:cs typeface="Calibri"/>
              </a:rPr>
              <a:t>Tenants may be signing lease and moving into housing for the first time and need intensive supports to maintain housing and services. Tenants might engage with services frequently or infrequently. Regardless, tenants have a desire to live as independently as possible in safe and adequate housing. </a:t>
            </a:r>
          </a:p>
          <a:p>
            <a:pPr defTabSz="1680161">
              <a:defRPr/>
            </a:pPr>
            <a:endParaRPr lang="en-US" dirty="0">
              <a:latin typeface="Calibri" panose="020F0502020204030204" pitchFamily="34" charset="0"/>
              <a:cs typeface="Calibri"/>
            </a:endParaRPr>
          </a:p>
          <a:p>
            <a:pPr defTabSz="1680161">
              <a:defRPr/>
            </a:pPr>
            <a:r>
              <a:rPr lang="en-US" dirty="0">
                <a:latin typeface="+mn-lt"/>
                <a:cs typeface="Calibri"/>
              </a:rPr>
              <a:t>Even with clear and distinct separation of roles, PSH team will find themselves in scenario where tensions are high. Ex. Tenant hasn’t paid rent in 3 months, CM has aggressively tried to engage/advocated for a payment plan, client </a:t>
            </a:r>
            <a:r>
              <a:rPr lang="en-US" dirty="0" err="1">
                <a:latin typeface="+mn-lt"/>
                <a:cs typeface="Calibri"/>
              </a:rPr>
              <a:t>isnt</a:t>
            </a:r>
            <a:r>
              <a:rPr lang="en-US" dirty="0">
                <a:latin typeface="+mn-lt"/>
                <a:cs typeface="Calibri"/>
              </a:rPr>
              <a:t> following through and LL is bringing issue back to CM team.  </a:t>
            </a:r>
            <a:endParaRPr lang="en-US" dirty="0">
              <a:latin typeface="Calibri" panose="020F0502020204030204" pitchFamily="34" charset="0"/>
              <a:cs typeface="Calibri"/>
            </a:endParaRP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17</a:t>
            </a:fld>
            <a:endParaRPr lang="en-US"/>
          </a:p>
        </p:txBody>
      </p:sp>
    </p:spTree>
    <p:extLst>
      <p:ext uri="{BB962C8B-B14F-4D97-AF65-F5344CB8AC3E}">
        <p14:creationId xmlns:p14="http://schemas.microsoft.com/office/powerpoint/2010/main" val="92512311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20190"/>
            <a:r>
              <a:rPr lang="en-US" dirty="0"/>
              <a:t>Brett</a:t>
            </a:r>
          </a:p>
          <a:p>
            <a:pPr marL="420190"/>
            <a:r>
              <a:rPr lang="en-US" dirty="0"/>
              <a:t>While it is important to educate landlords and keep them informed as much as possible, it’s also important to acknowledge the importance of privacy, and HIPAA laws. It can be tempting to tell a landlord a tenant’s whole life story to get them to understand what the tenant’s going through, but 1 you should NEVER do that without client permission and 2) sharing too much can at times be detrimental to tenant/LL relationship. (don’t pull heart strings)</a:t>
            </a:r>
            <a:endParaRPr lang="en-US" dirty="0">
              <a:cs typeface="Calibri"/>
            </a:endParaRPr>
          </a:p>
          <a:p>
            <a:pPr marL="420190"/>
            <a:endParaRPr lang="en-US" dirty="0"/>
          </a:p>
          <a:p>
            <a:pPr marL="420190"/>
            <a:r>
              <a:rPr lang="en-US" dirty="0"/>
              <a:t>HIPAA rules address the use and disclosure of individuals’ health information by an organization, and establish standards for individuals' rights to understand and control how their health information is used. The law is complicated and often misconstrued, and organizations need to devote adequate time to determining how it may, or may not, impact the organization and/or a collaborative project. </a:t>
            </a:r>
            <a:endParaRPr lang="en-US" dirty="0">
              <a:cs typeface="Calibri"/>
            </a:endParaRPr>
          </a:p>
          <a:p>
            <a:pPr marL="420190"/>
            <a:endParaRPr lang="en-US" dirty="0"/>
          </a:p>
          <a:p>
            <a:pPr marL="420190"/>
            <a:r>
              <a:rPr lang="en-US" dirty="0"/>
              <a:t>Although there are clear exceptions listed in the regulations, the HIPAA rules generally instruct that information about services provided to a participant and/or any identifying information about the participant may only be shared if the participant has given his or her consent in writing. </a:t>
            </a:r>
            <a:endParaRPr lang="en-US" dirty="0">
              <a:cs typeface="Calibri"/>
            </a:endParaRPr>
          </a:p>
          <a:p>
            <a:pPr marL="420190"/>
            <a:endParaRPr lang="en-US" dirty="0"/>
          </a:p>
          <a:p>
            <a:pPr marL="420190"/>
            <a:r>
              <a:rPr lang="en-US" dirty="0"/>
              <a:t>As long as authorization forms are kept current, such forms can facilitate information sharing among various staff that serve the tenants of supportive housing. However, tenants are not </a:t>
            </a:r>
            <a:r>
              <a:rPr lang="en-US" u="sng" dirty="0"/>
              <a:t>required </a:t>
            </a:r>
            <a:r>
              <a:rPr lang="en-US" dirty="0"/>
              <a:t>to sign such authorizations, as this would be a violation of their rights. Further, tenants have the right to revoke an authorization at any time.</a:t>
            </a:r>
            <a:endParaRPr lang="en-US" dirty="0">
              <a:cs typeface="Calibri"/>
            </a:endParaRPr>
          </a:p>
          <a:p>
            <a:pPr marL="420190"/>
            <a:endParaRPr lang="en-US" dirty="0"/>
          </a:p>
          <a:p>
            <a:pPr marL="420190"/>
            <a:r>
              <a:rPr lang="en-US" dirty="0"/>
              <a:t>Before you share any information, you need to get the tenant’s permission in writing. Verbal agreements are unclear and open the agency up to conflict. </a:t>
            </a:r>
            <a:endParaRPr lang="en-US" dirty="0">
              <a:cs typeface="Calibri"/>
            </a:endParaRPr>
          </a:p>
          <a:p>
            <a:pPr marL="419022" indent="-419022"/>
            <a:r>
              <a:rPr lang="en-US" dirty="0">
                <a:latin typeface="Times"/>
                <a:cs typeface="Times"/>
              </a:rPr>
              <a:t> </a:t>
            </a: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18</a:t>
            </a:fld>
            <a:endParaRPr lang="en-US" dirty="0"/>
          </a:p>
        </p:txBody>
      </p:sp>
    </p:spTree>
    <p:extLst>
      <p:ext uri="{BB962C8B-B14F-4D97-AF65-F5344CB8AC3E}">
        <p14:creationId xmlns:p14="http://schemas.microsoft.com/office/powerpoint/2010/main" val="2703416971"/>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dirty="0">
                <a:latin typeface="+mn-lt"/>
                <a:ea typeface="Tahoma"/>
                <a:cs typeface="Tahoma"/>
              </a:rPr>
              <a:t>Brett</a:t>
            </a:r>
          </a:p>
          <a:p>
            <a:r>
              <a:rPr lang="en-US" sz="1200" b="0" dirty="0">
                <a:latin typeface="+mn-lt"/>
                <a:ea typeface="Tahoma"/>
                <a:cs typeface="Tahoma"/>
              </a:rPr>
              <a:t>It is important to understand that the roles are distinct but complementary and embrace the tension. Lean into it. Healthy, quality projects have partners who respect and understand each others  roles and their importance. </a:t>
            </a:r>
            <a:endParaRPr lang="en-US" sz="1200" b="0" dirty="0">
              <a:latin typeface="+mn-lt"/>
              <a:ea typeface="Tahoma" panose="020B0604030504040204" pitchFamily="34" charset="0"/>
              <a:cs typeface="Tahoma" panose="020B0604030504040204" pitchFamily="34" charset="0"/>
            </a:endParaRPr>
          </a:p>
          <a:p>
            <a:endParaRPr lang="en-US" sz="1200" b="0" dirty="0">
              <a:latin typeface="+mn-lt"/>
              <a:ea typeface="Tahoma" panose="020B0604030504040204" pitchFamily="34" charset="0"/>
              <a:cs typeface="Tahoma" panose="020B0604030504040204" pitchFamily="34" charset="0"/>
            </a:endParaRPr>
          </a:p>
          <a:p>
            <a:r>
              <a:rPr lang="en-US" sz="1200" b="0" dirty="0">
                <a:latin typeface="+mn-lt"/>
                <a:ea typeface="Tahoma"/>
                <a:cs typeface="Tahoma"/>
              </a:rPr>
              <a:t>It can be helpful to just acknowledge the tension, call it out, and be apart of developing a solution. </a:t>
            </a:r>
            <a:endParaRPr lang="en-US" sz="1200" b="0" dirty="0">
              <a:latin typeface="+mn-lt"/>
              <a:ea typeface="Tahoma" panose="020B0604030504040204" pitchFamily="34" charset="0"/>
              <a:cs typeface="Tahoma" panose="020B0604030504040204" pitchFamily="34" charset="0"/>
            </a:endParaRPr>
          </a:p>
          <a:p>
            <a:r>
              <a:rPr lang="en-US" sz="1200" b="0" dirty="0">
                <a:latin typeface="+mn-lt"/>
                <a:ea typeface="Tahoma"/>
                <a:cs typeface="Tahoma"/>
              </a:rPr>
              <a:t>(yes, bob hasn’t paid and I know that is so frustrating for you. I have also been very frustrated. I have another idea of how we can engage, what are your thoughts?)</a:t>
            </a:r>
            <a:endParaRPr lang="en-US" sz="1200" b="0" dirty="0">
              <a:latin typeface="+mn-lt"/>
              <a:ea typeface="Tahoma" panose="020B0604030504040204" pitchFamily="34" charset="0"/>
              <a:cs typeface="Tahoma" panose="020B0604030504040204" pitchFamily="34" charset="0"/>
            </a:endParaRPr>
          </a:p>
          <a:p>
            <a:endParaRPr lang="en-US" sz="1200" b="0" dirty="0">
              <a:latin typeface="+mn-lt"/>
              <a:ea typeface="Tahoma" panose="020B0604030504040204" pitchFamily="34" charset="0"/>
              <a:cs typeface="Tahoma" panose="020B0604030504040204" pitchFamily="34" charset="0"/>
            </a:endParaRPr>
          </a:p>
          <a:p>
            <a:r>
              <a:rPr lang="en-US" sz="1200" b="0" dirty="0">
                <a:latin typeface="+mn-lt"/>
                <a:ea typeface="Tahoma"/>
                <a:cs typeface="Tahoma"/>
              </a:rPr>
              <a:t>Can you write in the chat box a point of healthy tension that you’ve noticed between roles at your organization?</a:t>
            </a:r>
          </a:p>
          <a:p>
            <a:endParaRPr lang="en-US" b="0" dirty="0">
              <a:latin typeface="+mn-lt"/>
            </a:endParaRPr>
          </a:p>
        </p:txBody>
      </p:sp>
      <p:sp>
        <p:nvSpPr>
          <p:cNvPr id="4" name="Slide Number Placeholder 3"/>
          <p:cNvSpPr>
            <a:spLocks noGrp="1"/>
          </p:cNvSpPr>
          <p:nvPr>
            <p:ph type="sldNum" sz="quarter" idx="10"/>
          </p:nvPr>
        </p:nvSpPr>
        <p:spPr/>
        <p:txBody>
          <a:bodyPr/>
          <a:lstStyle/>
          <a:p>
            <a:fld id="{7F0CD7C5-ED69-46D0-8B39-54A4989CDF0D}" type="slidenum">
              <a:rPr lang="en-US" smtClean="0"/>
              <a:t>19</a:t>
            </a:fld>
            <a:endParaRPr lang="en-US"/>
          </a:p>
        </p:txBody>
      </p:sp>
    </p:spTree>
    <p:extLst>
      <p:ext uri="{BB962C8B-B14F-4D97-AF65-F5344CB8AC3E}">
        <p14:creationId xmlns:p14="http://schemas.microsoft.com/office/powerpoint/2010/main" val="121299053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a:p>
            <a:r>
              <a:rPr lang="en-US" dirty="0"/>
              <a:t>This ongoing engagement with LL is critical to ensure housing stability. Relationships take time to build but are easily damaged when not managed effectively. </a:t>
            </a:r>
            <a:endParaRPr lang="en-US" sz="1200" dirty="0">
              <a:cs typeface="Calibri"/>
            </a:endParaRPr>
          </a:p>
          <a:p>
            <a:pPr indent="-15174" defTabSz="1712694">
              <a:buClr>
                <a:schemeClr val="dk1"/>
              </a:buClr>
              <a:defRPr/>
            </a:pPr>
            <a:endParaRPr lang="en-US" sz="1200" dirty="0">
              <a:ea typeface="Arial"/>
              <a:cs typeface="Calibri"/>
              <a:sym typeface="Arial"/>
            </a:endParaRPr>
          </a:p>
          <a:p>
            <a:pPr marL="282461" indent="-313975" defTabSz="1712694">
              <a:buClr>
                <a:schemeClr val="dk1"/>
              </a:buClr>
              <a:buFont typeface="Arial" panose="020B0604020202020204" pitchFamily="34" charset="0"/>
              <a:buChar char="•"/>
              <a:defRPr/>
            </a:pPr>
            <a:r>
              <a:rPr lang="en-US" sz="1200" dirty="0">
                <a:ea typeface="Arial"/>
                <a:cs typeface="Calibri"/>
                <a:sym typeface="Arial"/>
              </a:rPr>
              <a:t>Commitments made while outreaching and recruiting property owners need to be maintained after leases singing and move in. Check in calls to landlords and property managers, home visits to clients, and other promised services must occur within agreed upon time. When providers keep their commitments not just to individual clients but to LL, relationships are more likely to remain stable and positive.</a:t>
            </a:r>
            <a:endParaRPr lang="en-US" sz="1200" dirty="0">
              <a:ea typeface="Arial"/>
              <a:cs typeface="Calibri"/>
            </a:endParaRPr>
          </a:p>
          <a:p>
            <a:pPr marL="282461" indent="-313975" defTabSz="1712694">
              <a:buClr>
                <a:schemeClr val="dk1"/>
              </a:buClr>
              <a:buFont typeface="Arial" panose="020B0604020202020204" pitchFamily="34" charset="0"/>
              <a:buChar char="•"/>
              <a:defRPr/>
            </a:pPr>
            <a:r>
              <a:rPr lang="en-US" sz="1200" dirty="0">
                <a:ea typeface="Arial"/>
                <a:cs typeface="Calibri"/>
                <a:sym typeface="Arial"/>
              </a:rPr>
              <a:t>Establish two way communication with Landlords early on so that trust can develop and deepen over time. Checking in on good and bad times is important. This helps build rapport and reinforce the view of the Landlord as a customer whose needs are being attended to. Consistent communication makes it more likely that landlords will call upon the provider when problems arises and before they escalate to the point of jeopardizing a client housing -some providers go as far as establishing formal protocols and early warning systems.</a:t>
            </a:r>
            <a:r>
              <a:rPr lang="en-US" sz="1200" dirty="0"/>
              <a:t> </a:t>
            </a:r>
            <a:endParaRPr lang="en-US" sz="1200" dirty="0">
              <a:cs typeface="Calibri"/>
            </a:endParaRPr>
          </a:p>
          <a:p>
            <a:pPr marL="282461" indent="-313975">
              <a:buFont typeface="Arial" panose="020B0604020202020204" pitchFamily="34" charset="0"/>
              <a:buChar char="•"/>
            </a:pPr>
            <a:endParaRPr lang="en-US" sz="1200" dirty="0"/>
          </a:p>
          <a:p>
            <a:r>
              <a:rPr lang="en-US" sz="1200" dirty="0"/>
              <a:t>Effective engagement doesn’t ONLY occur when someone’s housing is in jeopardy </a:t>
            </a:r>
            <a:endParaRPr lang="en-US" sz="1200" dirty="0">
              <a:cs typeface="Calibri"/>
            </a:endParaRPr>
          </a:p>
          <a:p>
            <a:pPr marL="306972" indent="-317477">
              <a:buFont typeface="Arial" panose="020B0604020202020204" pitchFamily="34" charset="0"/>
              <a:buChar char="•"/>
            </a:pPr>
            <a:r>
              <a:rPr lang="en-US" sz="1200" dirty="0"/>
              <a:t>Concerns should be addressed promptly </a:t>
            </a:r>
            <a:endParaRPr lang="en-US" sz="1200" dirty="0">
              <a:cs typeface="Calibri"/>
            </a:endParaRPr>
          </a:p>
          <a:p>
            <a:pPr marL="282461" indent="-313975">
              <a:buFont typeface="Arial" panose="020B0604020202020204" pitchFamily="34" charset="0"/>
              <a:buChar char="•"/>
            </a:pPr>
            <a:r>
              <a:rPr lang="en-US" sz="1200" dirty="0">
                <a:cs typeface="Calibri"/>
              </a:rPr>
              <a:t>Housing management and service provider staff should communicate regularly and proactively with the landlord (with tenant permission) to identify any potential issues at the earliest stage. </a:t>
            </a:r>
          </a:p>
          <a:p>
            <a:pPr marL="282461" indent="-313975">
              <a:buFont typeface="Arial" panose="020B0604020202020204" pitchFamily="34" charset="0"/>
              <a:buChar char="•"/>
            </a:pPr>
            <a:r>
              <a:rPr lang="en-US" sz="1200" dirty="0">
                <a:cs typeface="Calibri"/>
              </a:rPr>
              <a:t>Service provider staff may advocate to landlords on behalf of tenants, but it is important for housing management staff to remain objective in any disputes and to understand both the tenant and landlord point of view. This strategy helps to preserve the landlord's relationship with existing and future tenants.</a:t>
            </a:r>
          </a:p>
          <a:p>
            <a:pPr marL="282461" indent="-313975">
              <a:buFont typeface="Arial" panose="020B0604020202020204" pitchFamily="34" charset="0"/>
              <a:buChar char="•"/>
            </a:pPr>
            <a:r>
              <a:rPr lang="en-US" sz="1200" dirty="0">
                <a:cs typeface="Calibri"/>
              </a:rPr>
              <a:t>Develop a communication agreement that can be used to promote open communication between the landlord, tenant, and case manager/housing advocate and to address problems before they become irreparable</a:t>
            </a:r>
          </a:p>
          <a:p>
            <a:pPr marL="283099" indent="-315126">
              <a:buFont typeface="Arial" panose="020B0604020202020204" pitchFamily="34" charset="0"/>
              <a:buChar char="•"/>
            </a:pPr>
            <a:endParaRPr lang="en-US" altLang="en-US" sz="1200" dirty="0">
              <a:cs typeface="Times" panose="02020603050405020304" pitchFamily="18" charset="0"/>
            </a:endParaRPr>
          </a:p>
          <a:p>
            <a:r>
              <a:rPr lang="en-US" altLang="en-US" sz="1200" dirty="0">
                <a:cs typeface="Calibri"/>
              </a:rPr>
              <a:t>Engagement is not a straight line, and it will ebb and flow over time.</a:t>
            </a:r>
          </a:p>
          <a:p>
            <a:endParaRPr lang="en-US" altLang="en-US" dirty="0"/>
          </a:p>
          <a:p>
            <a:endParaRPr lang="en-US" altLang="en-US" dirty="0"/>
          </a:p>
          <a:p>
            <a:r>
              <a:rPr lang="en-US" altLang="en-US" dirty="0"/>
              <a:t>Some positive indicators of a healthy and stable relationships include:</a:t>
            </a:r>
            <a:endParaRPr lang="en-US" altLang="en-US" dirty="0">
              <a:cs typeface="Calibri"/>
            </a:endParaRPr>
          </a:p>
          <a:p>
            <a:pPr marL="320675" indent="-320675">
              <a:buFont typeface="Arial" panose="020B0604020202020204" pitchFamily="34" charset="0"/>
              <a:buChar char="•"/>
            </a:pPr>
            <a:r>
              <a:rPr lang="en-US" altLang="en-US" dirty="0"/>
              <a:t>Communicating Regularly (based on what works for best case manager and landlord)</a:t>
            </a:r>
            <a:endParaRPr lang="en-US" altLang="en-US" dirty="0">
              <a:cs typeface="Calibri"/>
            </a:endParaRPr>
          </a:p>
          <a:p>
            <a:pPr marL="320675" indent="-320675">
              <a:buFont typeface="Arial" panose="020B0604020202020204" pitchFamily="34" charset="0"/>
              <a:buChar char="•"/>
            </a:pPr>
            <a:r>
              <a:rPr lang="en-US" altLang="en-US" dirty="0"/>
              <a:t>Follow plan to quickly inform and respond to crisis, changes in behavior, non-payment of rent, etc.</a:t>
            </a:r>
            <a:endParaRPr lang="en-US" altLang="en-US" dirty="0">
              <a:cs typeface="Calibri"/>
            </a:endParaRPr>
          </a:p>
          <a:p>
            <a:pPr marL="320675" indent="-320675">
              <a:buFont typeface="Arial" panose="020B0604020202020204" pitchFamily="34" charset="0"/>
              <a:buChar char="•"/>
            </a:pPr>
            <a:r>
              <a:rPr lang="en-US" altLang="en-US" dirty="0"/>
              <a:t>Landlord requests for referrals when they have vacancies</a:t>
            </a:r>
            <a:endParaRPr lang="en-US" altLang="en-US" dirty="0">
              <a:cs typeface="Calibri"/>
            </a:endParaRPr>
          </a:p>
          <a:p>
            <a:pPr marL="320675" indent="-320675">
              <a:buFont typeface="Arial" panose="020B0604020202020204" pitchFamily="34" charset="0"/>
              <a:buChar char="•"/>
            </a:pPr>
            <a:r>
              <a:rPr lang="en-US" altLang="en-US" dirty="0"/>
              <a:t>Landlord ask case managers for support with other non-SH tenants</a:t>
            </a:r>
            <a:endParaRPr lang="en-US" altLang="en-US" dirty="0">
              <a:cs typeface="Calibri"/>
            </a:endParaRPr>
          </a:p>
          <a:p>
            <a:pPr marL="321131" indent="-321131">
              <a:buFont typeface="Arial" panose="020B0604020202020204" pitchFamily="34" charset="0"/>
              <a:buChar char="•"/>
            </a:pPr>
            <a:endParaRPr lang="en-US" altLang="en-US" dirty="0"/>
          </a:p>
          <a:p>
            <a:r>
              <a:rPr lang="en-US" altLang="en-US" dirty="0"/>
              <a:t>There will absolutely be challenges along the way (remember</a:t>
            </a:r>
            <a:r>
              <a:rPr lang="en-US" altLang="en-US" baseline="0" dirty="0"/>
              <a:t> the</a:t>
            </a:r>
            <a:r>
              <a:rPr lang="en-US" altLang="en-US" dirty="0"/>
              <a:t> line of what people</a:t>
            </a:r>
            <a:r>
              <a:rPr lang="en-US" altLang="en-US" baseline="0" dirty="0"/>
              <a:t> think it looks like and what it actually looks like). The strength and health of your relationship with a landlord is revealed during those challenges.</a:t>
            </a:r>
            <a:r>
              <a:rPr lang="en-US" altLang="en-US" dirty="0"/>
              <a:t> </a:t>
            </a:r>
            <a:endParaRPr lang="en-US" altLang="en-US" dirty="0">
              <a:cs typeface="Calibri"/>
            </a:endParaRP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20</a:t>
            </a:fld>
            <a:endParaRPr lang="en-US"/>
          </a:p>
        </p:txBody>
      </p:sp>
    </p:spTree>
    <p:extLst>
      <p:ext uri="{BB962C8B-B14F-4D97-AF65-F5344CB8AC3E}">
        <p14:creationId xmlns:p14="http://schemas.microsoft.com/office/powerpoint/2010/main" val="427692174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a:p>
            <a:r>
              <a:rPr lang="en-US" dirty="0"/>
              <a:t>Sometimes</a:t>
            </a:r>
            <a:r>
              <a:rPr lang="en-US" baseline="0" dirty="0"/>
              <a:t> in our education and presentation of supportive housing, we have to do what I like to call the ‘soft challenge. This is when you have to inform a landlord or property manager that there practices or policies are discriminatory and/or illegal.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21</a:t>
            </a:fld>
            <a:endParaRPr lang="en-US"/>
          </a:p>
        </p:txBody>
      </p:sp>
    </p:spTree>
    <p:extLst>
      <p:ext uri="{BB962C8B-B14F-4D97-AF65-F5344CB8AC3E}">
        <p14:creationId xmlns:p14="http://schemas.microsoft.com/office/powerpoint/2010/main" val="419765147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Brett</a:t>
            </a:r>
          </a:p>
          <a:p>
            <a:r>
              <a:rPr lang="en-US" b="1" dirty="0"/>
              <a:t>Education not only</a:t>
            </a:r>
            <a:r>
              <a:rPr lang="en-US" b="1" baseline="0" dirty="0"/>
              <a:t> on their rights but also on their responsibilities</a:t>
            </a:r>
          </a:p>
          <a:p>
            <a:endParaRPr lang="en-US" b="1" baseline="0" dirty="0"/>
          </a:p>
          <a:p>
            <a:r>
              <a:rPr lang="en-US" dirty="0"/>
              <a:t>Leases are the standard agreement for housing, whether it is supportive housing, affordable housing or market rate housing.  If you are renting housing, you will have a lease. It’s important</a:t>
            </a:r>
            <a:r>
              <a:rPr lang="en-US" baseline="0" dirty="0"/>
              <a:t> to educate tenants on what a lease is and the expectations that are laid out in a lease. The lease protects both the landlord and the tenant and it’s important to educate the tenant on how it both protects them and sets expectations that they legally must meet or risk eviction. </a:t>
            </a:r>
            <a:r>
              <a:rPr lang="en-US" dirty="0"/>
              <a:t>It</a:t>
            </a:r>
            <a:r>
              <a:rPr lang="en-US" baseline="0" dirty="0"/>
              <a:t> is important to review the lease with the tenant initially, on an ongoing basis, and at anytime there is the risk of or occurrence of a lease violation.</a:t>
            </a:r>
            <a:endParaRPr lang="en-US" dirty="0">
              <a:cs typeface="Calibri"/>
            </a:endParaRPr>
          </a:p>
          <a:p>
            <a:r>
              <a:rPr lang="en-US" dirty="0"/>
              <a:t>Leases should include</a:t>
            </a:r>
            <a:r>
              <a:rPr lang="en-US" baseline="0" dirty="0"/>
              <a:t> expectation around:</a:t>
            </a:r>
            <a:r>
              <a:rPr lang="en-US" dirty="0"/>
              <a:t> </a:t>
            </a:r>
            <a:endParaRPr lang="en-US" dirty="0">
              <a:cs typeface="Calibri"/>
            </a:endParaRPr>
          </a:p>
          <a:p>
            <a:pPr marL="319811"/>
            <a:r>
              <a:rPr lang="en-US" dirty="0"/>
              <a:t>•Rent payment</a:t>
            </a:r>
            <a:endParaRPr lang="en-US" dirty="0">
              <a:cs typeface="Calibri"/>
            </a:endParaRPr>
          </a:p>
          <a:p>
            <a:pPr marL="319811"/>
            <a:r>
              <a:rPr lang="en-US" dirty="0"/>
              <a:t>•Income requirements</a:t>
            </a:r>
            <a:endParaRPr lang="en-US" dirty="0">
              <a:cs typeface="Calibri"/>
            </a:endParaRPr>
          </a:p>
          <a:p>
            <a:pPr marL="319811"/>
            <a:r>
              <a:rPr lang="en-US" dirty="0"/>
              <a:t>•Security deposit provisions</a:t>
            </a:r>
            <a:endParaRPr lang="en-US" dirty="0">
              <a:cs typeface="Calibri"/>
            </a:endParaRPr>
          </a:p>
          <a:p>
            <a:pPr marL="319811"/>
            <a:r>
              <a:rPr lang="en-US" dirty="0"/>
              <a:t>•Unit entry</a:t>
            </a:r>
            <a:endParaRPr lang="en-US" dirty="0">
              <a:cs typeface="Calibri"/>
            </a:endParaRPr>
          </a:p>
          <a:p>
            <a:pPr marL="319811"/>
            <a:r>
              <a:rPr lang="en-US" dirty="0"/>
              <a:t>•Proper care and use of unit</a:t>
            </a:r>
            <a:endParaRPr lang="en-US" dirty="0">
              <a:cs typeface="Calibri"/>
            </a:endParaRPr>
          </a:p>
          <a:p>
            <a:pPr marL="319811"/>
            <a:r>
              <a:rPr lang="en-US" dirty="0"/>
              <a:t>•What’s the landlord’s job, and what’s the tenant’s responsibility?</a:t>
            </a:r>
            <a:endParaRPr lang="en-US" dirty="0">
              <a:cs typeface="Calibri"/>
            </a:endParaRPr>
          </a:p>
          <a:p>
            <a:pPr marL="319811"/>
            <a:r>
              <a:rPr lang="en-US" dirty="0"/>
              <a:t>•Setting up utilities? Cable?</a:t>
            </a:r>
            <a:endParaRPr lang="en-US" dirty="0">
              <a:cs typeface="Calibri"/>
            </a:endParaRPr>
          </a:p>
          <a:p>
            <a:pPr marL="319811"/>
            <a:r>
              <a:rPr lang="en-US" dirty="0"/>
              <a:t>•Having a plan for when you lose your keys?</a:t>
            </a:r>
            <a:endParaRPr lang="en-US" dirty="0">
              <a:cs typeface="Calibri"/>
            </a:endParaRPr>
          </a:p>
          <a:p>
            <a:endParaRPr lang="en-US" dirty="0">
              <a:cs typeface="Calibri"/>
            </a:endParaRP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22</a:t>
            </a:fld>
            <a:endParaRPr lang="en-US"/>
          </a:p>
        </p:txBody>
      </p:sp>
    </p:spTree>
    <p:extLst>
      <p:ext uri="{BB962C8B-B14F-4D97-AF65-F5344CB8AC3E}">
        <p14:creationId xmlns:p14="http://schemas.microsoft.com/office/powerpoint/2010/main" val="377918794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a:p>
            <a:r>
              <a:rPr lang="en-US" dirty="0"/>
              <a:t>Examples</a:t>
            </a:r>
            <a:r>
              <a:rPr lang="en-US" baseline="0" dirty="0"/>
              <a:t> of illegal eviction notices</a:t>
            </a:r>
          </a:p>
          <a:p>
            <a:endParaRPr lang="en-US" baseline="0" dirty="0"/>
          </a:p>
          <a:p>
            <a:r>
              <a:rPr lang="en-US" baseline="0" dirty="0"/>
              <a:t>Pull from tenants rights screen </a:t>
            </a:r>
          </a:p>
          <a:p>
            <a:endParaRPr lang="en-US" baseline="0" dirty="0"/>
          </a:p>
          <a:p>
            <a:r>
              <a:rPr lang="en-US" baseline="0" dirty="0"/>
              <a:t>Fine tooth comb the lease </a:t>
            </a:r>
          </a:p>
          <a:p>
            <a:endParaRPr lang="en-US" baseline="0" dirty="0"/>
          </a:p>
          <a:p>
            <a:r>
              <a:rPr lang="en-US" baseline="0" dirty="0"/>
              <a:t>Or ask for supporting documents </a:t>
            </a:r>
          </a:p>
        </p:txBody>
      </p:sp>
      <p:sp>
        <p:nvSpPr>
          <p:cNvPr id="4" name="Slide Number Placeholder 3"/>
          <p:cNvSpPr>
            <a:spLocks noGrp="1"/>
          </p:cNvSpPr>
          <p:nvPr>
            <p:ph type="sldNum" sz="quarter" idx="10"/>
          </p:nvPr>
        </p:nvSpPr>
        <p:spPr/>
        <p:txBody>
          <a:bodyPr/>
          <a:lstStyle/>
          <a:p>
            <a:fld id="{B0832A82-5535-43D2-9D18-B3A0BB40FB28}" type="slidenum">
              <a:rPr lang="en-US" smtClean="0"/>
              <a:t>23</a:t>
            </a:fld>
            <a:endParaRPr lang="en-US"/>
          </a:p>
        </p:txBody>
      </p:sp>
    </p:spTree>
    <p:extLst>
      <p:ext uri="{BB962C8B-B14F-4D97-AF65-F5344CB8AC3E}">
        <p14:creationId xmlns:p14="http://schemas.microsoft.com/office/powerpoint/2010/main" val="1069052910"/>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Brett</a:t>
            </a:r>
          </a:p>
          <a:p>
            <a:r>
              <a:rPr lang="en-US" dirty="0"/>
              <a:t>Let’s talk about some of the most common issues that lead to evictions:</a:t>
            </a:r>
          </a:p>
          <a:p>
            <a:endParaRPr lang="en-US" dirty="0"/>
          </a:p>
          <a:p>
            <a:r>
              <a:rPr lang="en-US" dirty="0"/>
              <a:t>In the Housing First model, tenants</a:t>
            </a:r>
            <a:r>
              <a:rPr lang="en-US" baseline="0" dirty="0"/>
              <a:t> can only be evicted for reasons that are listed in a typical lease. So it’s important to use a harm reduction approach, and focus on reducing the risk of losing housing. </a:t>
            </a:r>
          </a:p>
          <a:p>
            <a:endParaRPr lang="en-US" b="1" i="1" dirty="0"/>
          </a:p>
          <a:p>
            <a:r>
              <a:rPr lang="en-US" dirty="0"/>
              <a:t>Evictions are generally sought for either non-payment of rent, or a violation of the terms of the lease.  As noted earlier, an eviction should be the path of last resort after all other attempts to resolve the situation have failed, or if the behavior is particularly egregious (e.g. arson, physical violence, weapons)</a:t>
            </a:r>
          </a:p>
          <a:p>
            <a:endParaRPr lang="en-US" b="1" i="1" dirty="0"/>
          </a:p>
          <a:p>
            <a:r>
              <a:rPr lang="en-US" dirty="0"/>
              <a:t>Lease violations that warrant eviction typically are either behavior that is illegal (real or perceived)</a:t>
            </a:r>
            <a:r>
              <a:rPr lang="en-US" baseline="0" dirty="0"/>
              <a:t> </a:t>
            </a:r>
            <a:r>
              <a:rPr lang="en-US" dirty="0"/>
              <a:t>(including the use or sale of illegal substances) or behaviors that are disruptive to the point that they threaten the safety of other tenants or staff or interfere with tenants’ right to quiet enjoyment of the housing.</a:t>
            </a:r>
          </a:p>
          <a:p>
            <a:endParaRPr lang="en-US" b="1" i="1" dirty="0"/>
          </a:p>
          <a:p>
            <a:r>
              <a:rPr lang="en-US" dirty="0"/>
              <a:t>Neglect or damage to the unit.</a:t>
            </a:r>
            <a:r>
              <a:rPr lang="en-US" baseline="0" dirty="0"/>
              <a:t> Can</a:t>
            </a:r>
            <a:r>
              <a:rPr lang="en-US" dirty="0"/>
              <a:t> also include</a:t>
            </a:r>
            <a:r>
              <a:rPr lang="en-US" baseline="0" dirty="0"/>
              <a:t> a v</a:t>
            </a:r>
            <a:r>
              <a:rPr lang="en-US" dirty="0"/>
              <a:t>acant unit (the tenant goes AWOL, incarcerated, hospitalized, etc.) </a:t>
            </a: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24</a:t>
            </a:fld>
            <a:endParaRPr lang="en-US" dirty="0"/>
          </a:p>
        </p:txBody>
      </p:sp>
    </p:spTree>
    <p:extLst>
      <p:ext uri="{BB962C8B-B14F-4D97-AF65-F5344CB8AC3E}">
        <p14:creationId xmlns:p14="http://schemas.microsoft.com/office/powerpoint/2010/main" val="3191532623"/>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1661826" eaLnBrk="0" fontAlgn="base" hangingPunct="0">
              <a:spcBef>
                <a:spcPct val="30000"/>
              </a:spcBef>
              <a:spcAft>
                <a:spcPct val="0"/>
              </a:spcAft>
              <a:defRPr/>
            </a:pPr>
            <a:r>
              <a:rPr lang="en-US" altLang="en-US" sz="1200" b="1" dirty="0"/>
              <a:t>Brett</a:t>
            </a:r>
          </a:p>
          <a:p>
            <a:r>
              <a:rPr lang="en-US" sz="1200" dirty="0"/>
              <a:t>So first let's talk about non-payment of rent. No matter your role, if you know that a tenant missed a payment but you don’t respond promptly, the risk for eviction skyrockets.   </a:t>
            </a:r>
          </a:p>
          <a:p>
            <a:r>
              <a:rPr lang="en-US" sz="1200" dirty="0"/>
              <a:t>The first step is to truly understand why the tenant portion of the rent has not been paid. This dictates how you will work with both the tenant and each other. </a:t>
            </a:r>
          </a:p>
          <a:p>
            <a:r>
              <a:rPr lang="en-US" sz="1200" dirty="0"/>
              <a:t>One is they can’t pay </a:t>
            </a:r>
          </a:p>
          <a:p>
            <a:pPr lvl="1"/>
            <a:r>
              <a:rPr lang="en-US" sz="1200" dirty="0"/>
              <a:t>Financial reasons  (too expensive) </a:t>
            </a:r>
          </a:p>
          <a:p>
            <a:pPr lvl="1"/>
            <a:r>
              <a:rPr lang="en-US" sz="1200" dirty="0"/>
              <a:t>Other debts (utilities, cell phone) </a:t>
            </a:r>
          </a:p>
          <a:p>
            <a:pPr lvl="1"/>
            <a:r>
              <a:rPr lang="en-US" sz="1200" dirty="0"/>
              <a:t>Personal reasons such as life being too chaotic—they may be struggling with serious physical or behavioral health symptoms </a:t>
            </a:r>
          </a:p>
          <a:p>
            <a:pPr lvl="1"/>
            <a:r>
              <a:rPr lang="en-US" sz="1200" dirty="0"/>
              <a:t>Other financial management issues </a:t>
            </a:r>
          </a:p>
          <a:p>
            <a:r>
              <a:rPr lang="en-US" sz="1200" dirty="0"/>
              <a:t>The next is they won’t pay:</a:t>
            </a:r>
          </a:p>
          <a:p>
            <a:pPr lvl="1"/>
            <a:r>
              <a:rPr lang="en-US" sz="1200" dirty="0"/>
              <a:t>Tenants wants money for other things </a:t>
            </a:r>
          </a:p>
          <a:p>
            <a:pPr lvl="1"/>
            <a:r>
              <a:rPr lang="en-US" sz="1200" dirty="0"/>
              <a:t>Tenant thinks they shouldn’t have to pay </a:t>
            </a:r>
          </a:p>
          <a:p>
            <a:pPr lvl="1"/>
            <a:r>
              <a:rPr lang="en-US" sz="1200" dirty="0"/>
              <a:t>Grievance with landlord </a:t>
            </a:r>
          </a:p>
          <a:p>
            <a:pPr lvl="1"/>
            <a:r>
              <a:rPr lang="en-US" sz="1200" dirty="0"/>
              <a:t>Unhappy with unit (need repairs, location, safety) </a:t>
            </a:r>
          </a:p>
          <a:p>
            <a:r>
              <a:rPr lang="en-US" sz="1200" dirty="0"/>
              <a:t>It’s important to reiterate- the landlord enforces the lease, NOT the service provider.  </a:t>
            </a:r>
          </a:p>
          <a:p>
            <a:endParaRPr lang="en-US" sz="1200" dirty="0"/>
          </a:p>
          <a:p>
            <a:r>
              <a:rPr lang="en-US" sz="1200" dirty="0"/>
              <a:t>So what do you do? Traditional route is negotiate a payment plan, a tool which allow a tenant to pay back rent in installments.  Housing providers can be flexible when a tenant provides evidence that they are seeking outside resources to assist with back rent. Be assertive and consistent from  the outset. Be clear with all parties that clients tenants are responsible for their rent. It is important that amounts and timescales set out in any repayment plans are realistic. </a:t>
            </a:r>
          </a:p>
          <a:p>
            <a:endParaRPr lang="en-US" sz="1200" dirty="0"/>
          </a:p>
          <a:p>
            <a:r>
              <a:rPr lang="en-US" sz="1200" dirty="0"/>
              <a:t>Consider a Rep Payee-  a helpful tool for those with recurring payment issues. Some of your organizations, or other organizations in your community often offer this service, and when it is done well, it allows the tenant to get additional budgeting support and still maintain some control over their income—but makes sure rent is paid on time. </a:t>
            </a:r>
          </a:p>
          <a:p>
            <a:r>
              <a:rPr lang="en-US" sz="1200" dirty="0"/>
              <a:t>Lastly accessing agency, community, or state resources to assist with arrears. As budgets continue to tighten across the board, these resources are becoming more an more scarce in communities, so providers are becoming more and more creative. The limited availability of these resources, supports the goal to avoid an arrearage situation ever beginning when at all possible. </a:t>
            </a:r>
          </a:p>
          <a:p>
            <a:pPr defTabSz="1680163">
              <a:defRPr/>
            </a:pPr>
            <a:endParaRPr lang="en-US" sz="1200" dirty="0"/>
          </a:p>
          <a:p>
            <a:pPr defTabSz="1680163">
              <a:defRPr/>
            </a:pPr>
            <a:endParaRPr lang="en-US" sz="1200" dirty="0"/>
          </a:p>
          <a:p>
            <a:pPr defTabSz="1680163">
              <a:defRPr/>
            </a:pPr>
            <a:endParaRPr lang="en-US" sz="1200" dirty="0"/>
          </a:p>
          <a:p>
            <a:endParaRPr lang="en-US" sz="1200" dirty="0"/>
          </a:p>
        </p:txBody>
      </p:sp>
      <p:sp>
        <p:nvSpPr>
          <p:cNvPr id="4" name="Slide Number Placeholder 3"/>
          <p:cNvSpPr>
            <a:spLocks noGrp="1"/>
          </p:cNvSpPr>
          <p:nvPr>
            <p:ph type="sldNum" sz="quarter" idx="10"/>
          </p:nvPr>
        </p:nvSpPr>
        <p:spPr/>
        <p:txBody>
          <a:bodyPr/>
          <a:lstStyle/>
          <a:p>
            <a:fld id="{7F0CD7C5-ED69-46D0-8B39-54A4989CDF0D}" type="slidenum">
              <a:rPr lang="en-US" smtClean="0"/>
              <a:t>25</a:t>
            </a:fld>
            <a:endParaRPr lang="en-US" dirty="0"/>
          </a:p>
        </p:txBody>
      </p:sp>
    </p:spTree>
    <p:extLst>
      <p:ext uri="{BB962C8B-B14F-4D97-AF65-F5344CB8AC3E}">
        <p14:creationId xmlns:p14="http://schemas.microsoft.com/office/powerpoint/2010/main" val="355064221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1661826" eaLnBrk="0" fontAlgn="base" hangingPunct="0">
              <a:spcBef>
                <a:spcPct val="30000"/>
              </a:spcBef>
              <a:spcAft>
                <a:spcPct val="0"/>
              </a:spcAft>
              <a:defRPr/>
            </a:pPr>
            <a:r>
              <a:rPr lang="en-US" altLang="en-US" b="1" dirty="0"/>
              <a:t>Brett</a:t>
            </a:r>
          </a:p>
          <a:p>
            <a:r>
              <a:rPr lang="en-US" dirty="0"/>
              <a:t>Okay, lets talk about behaviors that are disruptive to the apartment, neighbors, and landlord experience.</a:t>
            </a:r>
            <a:r>
              <a:rPr lang="en-US" baseline="0" dirty="0"/>
              <a:t> This can include </a:t>
            </a:r>
            <a:r>
              <a:rPr lang="en-US" dirty="0"/>
              <a:t>complaints about the behavior of the tenant, noise, illegal activity, and</a:t>
            </a:r>
            <a:r>
              <a:rPr lang="en-US" baseline="0" dirty="0"/>
              <a:t> guests.</a:t>
            </a:r>
            <a:endParaRPr lang="en-US" dirty="0"/>
          </a:p>
          <a:p>
            <a:endParaRPr lang="en-US" dirty="0"/>
          </a:p>
          <a:p>
            <a:r>
              <a:rPr lang="en-US" dirty="0"/>
              <a:t>First step regardless of role is to talk to tenant (this is</a:t>
            </a:r>
            <a:r>
              <a:rPr lang="en-US" baseline="0" dirty="0"/>
              <a:t> another place where a communication agreement comes in handy)</a:t>
            </a:r>
            <a:r>
              <a:rPr lang="en-US" dirty="0"/>
              <a:t>-Early intervention to address the issue will show both the landlord/housing</a:t>
            </a:r>
            <a:r>
              <a:rPr lang="en-US" baseline="0" dirty="0"/>
              <a:t> manager </a:t>
            </a:r>
            <a:r>
              <a:rPr lang="en-US" dirty="0"/>
              <a:t>(if you are the service provider) you take their concerns seriously and the tenant that they should take it seriously.  </a:t>
            </a:r>
          </a:p>
          <a:p>
            <a:endParaRPr lang="en-US" dirty="0"/>
          </a:p>
          <a:p>
            <a:r>
              <a:rPr lang="en-US" dirty="0"/>
              <a:t>Revisit agreements- Go through the lease agreement and any communication agreements and ensure everyone, specifically the tenant understand their responsibilities. Remind the tenant they are at risk of losing the unit. Talk with the landlord- Perhaps the neighbors have been complaining unreasonably about the behavior or noise. Direct mediation and early intervention could address the problems </a:t>
            </a:r>
          </a:p>
          <a:p>
            <a:endParaRPr lang="en-US" dirty="0"/>
          </a:p>
          <a:p>
            <a:r>
              <a:rPr lang="en-US" dirty="0"/>
              <a:t>Schedule a mediation meeting- behavior issues are sometimes resolved by talking them through and coming up with alternatives that are acceptable to all parties.</a:t>
            </a: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26</a:t>
            </a:fld>
            <a:endParaRPr lang="en-US" dirty="0"/>
          </a:p>
        </p:txBody>
      </p:sp>
    </p:spTree>
    <p:extLst>
      <p:ext uri="{BB962C8B-B14F-4D97-AF65-F5344CB8AC3E}">
        <p14:creationId xmlns:p14="http://schemas.microsoft.com/office/powerpoint/2010/main" val="74548401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b="1" dirty="0"/>
              <a:t>Brett</a:t>
            </a:r>
          </a:p>
          <a:p>
            <a:r>
              <a:rPr lang="en-US" dirty="0"/>
              <a:t>Lastly, we will review mitigating neglect or damage to the unit. The best cure here is prevention. Providers should support tenants in documenting any existing damage to the unit at move-in.  Additionally, providers should be in the unit regularly to review the condition, health, and safety. Regularly will vary depending on your program, funding source etc. In CT, Department of Mental Health and Addiction Services funded Supportive Housing providers are required to document evaluating the health and safety of the unit every 6 months. </a:t>
            </a:r>
          </a:p>
          <a:p>
            <a:endParaRPr lang="en-US" dirty="0"/>
          </a:p>
          <a:p>
            <a:r>
              <a:rPr lang="en-US" dirty="0"/>
              <a:t>If damage to the unit occurs, it is the service providers’ responsibility to carry out an assessment of the client needs and arrange for additional/alternative care if circumstances have changed. </a:t>
            </a:r>
          </a:p>
          <a:p>
            <a:endParaRPr lang="en-US" dirty="0"/>
          </a:p>
          <a:p>
            <a:r>
              <a:rPr lang="en-US" dirty="0"/>
              <a:t>If client has neglected the issues, this could be the prompt that they need. Work repairing damage or reversing neglect into service plan (if tenant willing). </a:t>
            </a:r>
          </a:p>
          <a:p>
            <a:endParaRPr lang="en-US" dirty="0"/>
          </a:p>
          <a:p>
            <a:r>
              <a:rPr lang="en-US" dirty="0"/>
              <a:t>Can you negotiate tenant repayment for damages? Does your agency have any flexible funding for small repairs that may preserve the tenancy?  </a:t>
            </a:r>
          </a:p>
          <a:p>
            <a:endParaRPr lang="en-US" dirty="0"/>
          </a:p>
          <a:p>
            <a:r>
              <a:rPr lang="en-US" dirty="0"/>
              <a:t>If neglect occurs due to client disability, consider Reasonable Accommodation request. They may need additional property management assistance to look after the unit, such as help taking out the trash. HUD has clear guidance and resources on RA if you need additional information </a:t>
            </a:r>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27</a:t>
            </a:fld>
            <a:endParaRPr lang="en-US" dirty="0"/>
          </a:p>
        </p:txBody>
      </p:sp>
    </p:spTree>
    <p:extLst>
      <p:ext uri="{BB962C8B-B14F-4D97-AF65-F5344CB8AC3E}">
        <p14:creationId xmlns:p14="http://schemas.microsoft.com/office/powerpoint/2010/main" val="371183866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Johnna/All</a:t>
            </a:r>
          </a:p>
          <a:p>
            <a:r>
              <a:rPr lang="en-US" dirty="0"/>
              <a:t>We can</a:t>
            </a:r>
            <a:r>
              <a:rPr lang="en-US" baseline="0" dirty="0"/>
              <a:t> all have a short back and forth conversation. Each staff on the phone adds one point to the conversation about what they would and could do in this situation. Or each one answers one of the following questions</a:t>
            </a:r>
          </a:p>
          <a:p>
            <a:pPr marL="228600" indent="-228600">
              <a:buAutoNum type="arabicPeriod"/>
            </a:pPr>
            <a:r>
              <a:rPr lang="en-US" baseline="0" dirty="0"/>
              <a:t>What would be some other information you would like to know about?</a:t>
            </a:r>
          </a:p>
          <a:p>
            <a:pPr marL="228600" indent="-228600">
              <a:buAutoNum type="arabicPeriod"/>
            </a:pPr>
            <a:r>
              <a:rPr lang="en-US" baseline="0" dirty="0"/>
              <a:t> What would be your first step?</a:t>
            </a:r>
          </a:p>
          <a:p>
            <a:pPr marL="228600" indent="-228600">
              <a:buAutoNum type="arabicPeriod"/>
            </a:pPr>
            <a:r>
              <a:rPr lang="en-US" baseline="0" dirty="0"/>
              <a:t>Who should be involved in this process/plan?</a:t>
            </a:r>
          </a:p>
          <a:p>
            <a:pPr marL="228600" indent="-228600">
              <a:buAutoNum type="arabicPeriod"/>
            </a:pPr>
            <a:r>
              <a:rPr lang="en-US" baseline="0" dirty="0"/>
              <a:t>What are your next steps?</a:t>
            </a:r>
          </a:p>
          <a:p>
            <a:pPr marL="228600" indent="-228600">
              <a:buAutoNum type="arabicPeriod"/>
            </a:pPr>
            <a:r>
              <a:rPr lang="en-US" baseline="0" dirty="0"/>
              <a:t>What is the follow up?  </a:t>
            </a:r>
          </a:p>
          <a:p>
            <a:pPr marL="228600" indent="-228600">
              <a:buAutoNum type="arabicPeriod"/>
            </a:pPr>
            <a:endParaRPr lang="en-US" baseline="0" dirty="0"/>
          </a:p>
          <a:p>
            <a:r>
              <a:rPr lang="en-US" b="1" dirty="0"/>
              <a:t>Chelsea</a:t>
            </a:r>
            <a:endParaRPr lang="en-US" dirty="0"/>
          </a:p>
          <a:p>
            <a:endParaRPr lang="en-US" b="1" dirty="0"/>
          </a:p>
          <a:p>
            <a:r>
              <a:rPr lang="en-US" i="1" dirty="0"/>
              <a:t>Read case study and ask participants to answer in chat: </a:t>
            </a:r>
            <a:r>
              <a:rPr lang="en-US" dirty="0"/>
              <a:t>What is the role for the property manager/housing manager?</a:t>
            </a:r>
            <a:r>
              <a:rPr lang="en-US" dirty="0">
                <a:cs typeface="Calibri"/>
              </a:rPr>
              <a:t> What is the role of the service provider?</a:t>
            </a:r>
          </a:p>
          <a:p>
            <a:endParaRPr lang="en-US" dirty="0"/>
          </a:p>
          <a:p>
            <a:r>
              <a:rPr lang="en-US" dirty="0"/>
              <a:t>Property/Housing Management:  Ensure landlord receives a call back and understands the issue is being taken care of.  Schedule regular inspection to keep eye on how the hoarding is or isn’t growing/diminishing.</a:t>
            </a:r>
            <a:endParaRPr lang="en-US" dirty="0">
              <a:cs typeface="Calibri"/>
            </a:endParaRPr>
          </a:p>
          <a:p>
            <a:r>
              <a:rPr lang="en-US" dirty="0"/>
              <a:t>Services:  Work with </a:t>
            </a:r>
            <a:r>
              <a:rPr lang="en-US" dirty="0" err="1"/>
              <a:t>LeeAnn</a:t>
            </a:r>
            <a:r>
              <a:rPr lang="en-US" dirty="0"/>
              <a:t> to explain lease and the condition the unit needs to be in.  Help “muck out” the apartment as needed.   Think about alternatives.  Engage, engage, engage.</a:t>
            </a:r>
            <a:endParaRPr lang="en-US" dirty="0">
              <a:cs typeface="Calibri"/>
            </a:endParaRPr>
          </a:p>
          <a:p>
            <a:endParaRPr lang="en-US" dirty="0"/>
          </a:p>
          <a:p>
            <a:endParaRPr lang="en-US" dirty="0">
              <a:cs typeface="Calibri"/>
            </a:endParaRPr>
          </a:p>
          <a:p>
            <a:r>
              <a:rPr lang="en-US" dirty="0"/>
              <a:t>Transitions and Challenges are Normal </a:t>
            </a:r>
          </a:p>
          <a:p>
            <a:pPr marL="1498600" lvl="1" indent="-641985">
              <a:buFont typeface="Arial,Sans-Serif"/>
              <a:buChar char="•"/>
            </a:pPr>
            <a:r>
              <a:rPr lang="en-US" dirty="0"/>
              <a:t>Subsidy requirements and timeline</a:t>
            </a:r>
          </a:p>
          <a:p>
            <a:pPr marL="1498600" lvl="1" indent="-641985">
              <a:buFont typeface="Arial,Sans-Serif"/>
              <a:buChar char="•"/>
            </a:pPr>
            <a:r>
              <a:rPr lang="en-US" dirty="0"/>
              <a:t>Changing of subsidies, move-in and move-outs, logistics</a:t>
            </a:r>
          </a:p>
          <a:p>
            <a:pPr marL="1498600" lvl="1" indent="-641985">
              <a:buFont typeface="Arial,Sans-Serif"/>
              <a:buChar char="•"/>
            </a:pPr>
            <a:r>
              <a:rPr lang="en-US" dirty="0"/>
              <a:t>Lease violations, late rent, behavioral challenges, etc.</a:t>
            </a:r>
          </a:p>
          <a:p>
            <a:r>
              <a:rPr lang="en-US" dirty="0"/>
              <a:t>Immediate Response</a:t>
            </a:r>
          </a:p>
          <a:p>
            <a:pPr marL="1498600" lvl="1" indent="-641985">
              <a:buFont typeface="Arial,Sans-Serif"/>
              <a:buChar char="•"/>
            </a:pPr>
            <a:r>
              <a:rPr lang="en-US" dirty="0"/>
              <a:t>Respond in a timely manner. Communicate early, often and openly (releases permitting). Service provider staff should communicate regularly and proactively with the landlord (with tenant permission) to identify any potential issues at the earliest stage. Rent arrears, behavioral concerns, damage to the units…these are all things that get harder to fix with the passage of time. Support services need to be proactive and responsive. Call the landlord regularly to check-in and be available and responsive when they call you.</a:t>
            </a:r>
          </a:p>
          <a:p>
            <a:r>
              <a:rPr lang="en-US" dirty="0"/>
              <a:t>Have Plan</a:t>
            </a:r>
          </a:p>
          <a:p>
            <a:pPr marL="1498600" lvl="1" indent="-641985">
              <a:buFont typeface="Arial,Sans-Serif"/>
              <a:buChar char="•"/>
            </a:pPr>
            <a:r>
              <a:rPr lang="en-US" dirty="0"/>
              <a:t>Problem solve as a team – Case Manager, Landlord and Tenant</a:t>
            </a:r>
          </a:p>
          <a:p>
            <a:pPr marL="1498600" lvl="1" indent="-641985">
              <a:buFont typeface="Arial,Sans-Serif"/>
              <a:buChar char="•"/>
            </a:pPr>
            <a:r>
              <a:rPr lang="en-US" dirty="0"/>
              <a:t>Together define the problem</a:t>
            </a:r>
          </a:p>
          <a:p>
            <a:pPr marL="1498600" lvl="1" indent="-641985">
              <a:buFont typeface="Arial,Sans-Serif"/>
              <a:buChar char="•"/>
            </a:pPr>
            <a:r>
              <a:rPr lang="en-US" dirty="0"/>
              <a:t>Potential Solutions? Negotiate restitution for damages; Negotiate a payment plan; </a:t>
            </a:r>
          </a:p>
          <a:p>
            <a:pPr marL="1498600" lvl="1" indent="-641985">
              <a:buFont typeface="Arial,Sans-Serif"/>
              <a:buChar char="•"/>
            </a:pPr>
            <a:r>
              <a:rPr lang="en-US" dirty="0"/>
              <a:t>Are there service needs?</a:t>
            </a:r>
          </a:p>
          <a:p>
            <a:pPr marL="1498600" lvl="1" indent="-641985">
              <a:buFont typeface="Arial,Sans-Serif"/>
              <a:buChar char="•"/>
            </a:pPr>
            <a:r>
              <a:rPr lang="en-US" dirty="0"/>
              <a:t>Can the landlord make any adjustments?</a:t>
            </a:r>
          </a:p>
          <a:p>
            <a:pPr marL="1498600" lvl="1" indent="-641985">
              <a:buFont typeface="Arial,Sans-Serif"/>
              <a:buChar char="•"/>
            </a:pPr>
            <a:r>
              <a:rPr lang="en-US" dirty="0"/>
              <a:t>What is the tenant willing to do?</a:t>
            </a:r>
          </a:p>
          <a:p>
            <a:pPr marL="1498600" lvl="1" indent="-641985">
              <a:buFont typeface="Arial,Sans-Serif"/>
              <a:buChar char="•"/>
            </a:pPr>
            <a:r>
              <a:rPr lang="en-US" dirty="0"/>
              <a:t>Plan to Move Forward, Roles, Expectations</a:t>
            </a:r>
          </a:p>
          <a:p>
            <a:pPr marL="1498600" lvl="1" indent="-641985">
              <a:buFont typeface="Arial,Sans-Serif"/>
              <a:buChar char="•"/>
            </a:pPr>
            <a:r>
              <a:rPr lang="en-US" dirty="0"/>
              <a:t>Next Steps and Follow-up Plan?</a:t>
            </a:r>
          </a:p>
          <a:p>
            <a:r>
              <a:rPr lang="en-US" dirty="0"/>
              <a:t>Be Results and Solutions Oriented</a:t>
            </a:r>
          </a:p>
          <a:p>
            <a:pPr marL="1498600" lvl="1" indent="-641985">
              <a:buFont typeface="Arial,Sans-Serif"/>
              <a:buChar char="•"/>
            </a:pPr>
            <a:r>
              <a:rPr lang="en-US" dirty="0"/>
              <a:t>This is either a housing crisis, or could lead to a housing crisis if not attended to. </a:t>
            </a:r>
          </a:p>
          <a:p>
            <a:pPr marL="1498600" lvl="2" indent="-641985">
              <a:buFont typeface="Arial,Sans-Serif"/>
              <a:buChar char="•"/>
            </a:pPr>
            <a:r>
              <a:rPr lang="en-US" dirty="0"/>
              <a:t>Keep your discussions focused on issues, not people</a:t>
            </a:r>
          </a:p>
          <a:p>
            <a:pPr marL="1498600" lvl="2" indent="-641985">
              <a:buFont typeface="Arial,Sans-Serif"/>
              <a:buChar char="•"/>
            </a:pPr>
            <a:r>
              <a:rPr lang="en-US" dirty="0"/>
              <a:t>Focus on next Steps and Follow-up Plan…and follow through on any commitments you make as the service provider.</a:t>
            </a:r>
          </a:p>
          <a:p>
            <a:r>
              <a:rPr lang="en-US" dirty="0"/>
              <a:t>Be a neutral Advocate (client and landlord)</a:t>
            </a:r>
          </a:p>
          <a:p>
            <a:pPr marL="641985" indent="-641985">
              <a:buFont typeface="Arial,Sans-Serif"/>
              <a:buChar char="•"/>
            </a:pPr>
            <a:r>
              <a:rPr lang="en-US" dirty="0"/>
              <a:t>In the case of a disagreement or crisis, the housing service provider has the difficult task of balancing the support of their tenant with their relationship with the landlord in the long-term. Do your best to stay neutral whenever possible and consider the concerns of both parties. </a:t>
            </a:r>
          </a:p>
          <a:p>
            <a:endParaRPr lang="en-US" dirty="0"/>
          </a:p>
          <a:p>
            <a:r>
              <a:rPr lang="en-US" dirty="0"/>
              <a:t>Have another Plan</a:t>
            </a:r>
          </a:p>
          <a:p>
            <a:pPr marL="1498600" lvl="1" indent="-641985">
              <a:buFont typeface="Arial,Sans-Serif"/>
              <a:buChar char="•"/>
            </a:pPr>
            <a:r>
              <a:rPr lang="en-US" dirty="0"/>
              <a:t>What happens if solution can’t be reached? Can you use an outside facilitator? Or other 3rd party, neutral partner? Are there other housing/service options?</a:t>
            </a:r>
          </a:p>
          <a:p>
            <a:pPr marL="1498600" lvl="1" indent="-641985">
              <a:buFont typeface="Arial,Sans-Serif"/>
              <a:buChar char="•"/>
            </a:pPr>
            <a:r>
              <a:rPr lang="en-US" dirty="0"/>
              <a:t>Always </a:t>
            </a:r>
            <a:r>
              <a:rPr lang="en-US" dirty="0" err="1"/>
              <a:t>Always</a:t>
            </a:r>
            <a:r>
              <a:rPr lang="en-US" dirty="0"/>
              <a:t>  </a:t>
            </a:r>
            <a:r>
              <a:rPr lang="en-US" dirty="0" err="1"/>
              <a:t>Always</a:t>
            </a:r>
            <a:r>
              <a:rPr lang="en-US" dirty="0"/>
              <a:t> stress the cost to all parties to move forward with evictions. Evictions should truly be the last resort for everyone involved. </a:t>
            </a:r>
          </a:p>
          <a:p>
            <a:pPr marL="1498600" lvl="1" indent="-641985">
              <a:buFont typeface="Arial,Sans-Serif"/>
              <a:buChar char="•"/>
            </a:pPr>
            <a:r>
              <a:rPr lang="en-US" dirty="0"/>
              <a:t>Work with landlord to allow the lease to run its course, then move the tenant to another apartment</a:t>
            </a:r>
          </a:p>
          <a:p>
            <a:pPr marL="1498600" lvl="1" indent="-641985">
              <a:buFont typeface="Arial,Sans-Serif"/>
              <a:buChar char="•"/>
            </a:pPr>
            <a:r>
              <a:rPr lang="en-US" dirty="0"/>
              <a:t>Move tenant rather than have the landlord go to eviction court</a:t>
            </a:r>
          </a:p>
          <a:p>
            <a:pPr marL="0" indent="0">
              <a:buNone/>
            </a:pP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28</a:t>
            </a:fld>
            <a:endParaRPr lang="en-US"/>
          </a:p>
        </p:txBody>
      </p:sp>
    </p:spTree>
    <p:extLst>
      <p:ext uri="{BB962C8B-B14F-4D97-AF65-F5344CB8AC3E}">
        <p14:creationId xmlns:p14="http://schemas.microsoft.com/office/powerpoint/2010/main" val="369583334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a:p>
            <a:r>
              <a:rPr lang="en-US" dirty="0"/>
              <a:t>Eviction</a:t>
            </a:r>
            <a:r>
              <a:rPr lang="en-US" baseline="0" dirty="0"/>
              <a:t> should be the ONLY and FINAL option. Although we work hard to keep families housed and do what we can to be proactive, the reality is that sometimes evictions happen. </a:t>
            </a:r>
          </a:p>
          <a:p>
            <a:endParaRPr lang="en-US" baseline="0" dirty="0"/>
          </a:p>
          <a:p>
            <a:r>
              <a:rPr lang="en-US" baseline="0" dirty="0"/>
              <a:t>In our prevention practices, we should be communicating about logical and natural consequences of lease violations. During or before the movie, the tenant should understand what can happen when the lease is violated. We all have rules we must follow, even in our independence. Our goal as support staff is to support residents be successful in their communities and in the world. NOT create a false sense of reality where choices don’t have consequences, positive or negative. </a:t>
            </a:r>
          </a:p>
          <a:p>
            <a:endParaRPr lang="en-US" baseline="0" dirty="0"/>
          </a:p>
          <a:p>
            <a:r>
              <a:rPr lang="en-US" baseline="0" dirty="0"/>
              <a:t>We are not trying to scare residents, create angst, anxiety, fear or threaten. We want to communication honesty and truth. Our choices in our lives have an affect on our lives. These conversations and education about tenancy are woven into the case management support. </a:t>
            </a:r>
          </a:p>
          <a:p>
            <a:endParaRPr lang="en-US" baseline="0" dirty="0"/>
          </a:p>
          <a:p>
            <a:r>
              <a:rPr lang="en-US" baseline="0" dirty="0"/>
              <a:t>In the event, eviction proceedings is the next step, this should in no way be new information or a surprise. Not the be confused with denial, unresponsiveness, or one sided communication.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29</a:t>
            </a:fld>
            <a:endParaRPr lang="en-US"/>
          </a:p>
        </p:txBody>
      </p:sp>
    </p:spTree>
    <p:extLst>
      <p:ext uri="{BB962C8B-B14F-4D97-AF65-F5344CB8AC3E}">
        <p14:creationId xmlns:p14="http://schemas.microsoft.com/office/powerpoint/2010/main" val="1509020925"/>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a:p>
            <a:r>
              <a:rPr lang="en-US" dirty="0"/>
              <a:t>An</a:t>
            </a:r>
            <a:r>
              <a:rPr lang="en-US" baseline="0" dirty="0"/>
              <a:t> eviction on your credit report can definitely effect future housing negatively. Sometimes the landlord is more interested in ending the relationship than long term damage to a resident. </a:t>
            </a:r>
          </a:p>
          <a:p>
            <a:endParaRPr lang="en-US" baseline="0" dirty="0"/>
          </a:p>
          <a:p>
            <a:r>
              <a:rPr lang="en-US" baseline="0" dirty="0"/>
              <a:t>It is also important to remember that we want to support both stakeholders in this matter; the landlord and the tenant. For their benefits and for ours as the service provider. Our integrity and rapport have a lasting affect on both parties. The landlord may remember that while the particular resident and situation wasn’t a good fit, you as a service provider handled the matter professionally and respectfully. </a:t>
            </a:r>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30</a:t>
            </a:fld>
            <a:endParaRPr lang="en-US"/>
          </a:p>
        </p:txBody>
      </p:sp>
    </p:spTree>
    <p:extLst>
      <p:ext uri="{BB962C8B-B14F-4D97-AF65-F5344CB8AC3E}">
        <p14:creationId xmlns:p14="http://schemas.microsoft.com/office/powerpoint/2010/main" val="388344486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p:txBody>
      </p:sp>
      <p:sp>
        <p:nvSpPr>
          <p:cNvPr id="4" name="Slide Number Placeholder 3"/>
          <p:cNvSpPr>
            <a:spLocks noGrp="1"/>
          </p:cNvSpPr>
          <p:nvPr>
            <p:ph type="sldNum" sz="quarter" idx="10"/>
          </p:nvPr>
        </p:nvSpPr>
        <p:spPr/>
        <p:txBody>
          <a:bodyPr/>
          <a:lstStyle/>
          <a:p>
            <a:fld id="{B0832A82-5535-43D2-9D18-B3A0BB40FB28}" type="slidenum">
              <a:rPr lang="en-US" smtClean="0"/>
              <a:t>31</a:t>
            </a:fld>
            <a:endParaRPr lang="en-US"/>
          </a:p>
        </p:txBody>
      </p:sp>
    </p:spTree>
    <p:extLst>
      <p:ext uri="{BB962C8B-B14F-4D97-AF65-F5344CB8AC3E}">
        <p14:creationId xmlns:p14="http://schemas.microsoft.com/office/powerpoint/2010/main" val="52531533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p:txBody>
      </p:sp>
      <p:sp>
        <p:nvSpPr>
          <p:cNvPr id="4" name="Slide Number Placeholder 3"/>
          <p:cNvSpPr>
            <a:spLocks noGrp="1"/>
          </p:cNvSpPr>
          <p:nvPr>
            <p:ph type="sldNum" sz="quarter" idx="10"/>
          </p:nvPr>
        </p:nvSpPr>
        <p:spPr/>
        <p:txBody>
          <a:bodyPr/>
          <a:lstStyle/>
          <a:p>
            <a:fld id="{B0832A82-5535-43D2-9D18-B3A0BB40FB28}" type="slidenum">
              <a:rPr lang="en-US" smtClean="0"/>
              <a:t>32</a:t>
            </a:fld>
            <a:endParaRPr lang="en-US"/>
          </a:p>
        </p:txBody>
      </p:sp>
    </p:spTree>
    <p:extLst>
      <p:ext uri="{BB962C8B-B14F-4D97-AF65-F5344CB8AC3E}">
        <p14:creationId xmlns:p14="http://schemas.microsoft.com/office/powerpoint/2010/main" val="103344885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Johnna</a:t>
            </a:r>
          </a:p>
          <a:p>
            <a:pPr lvl="0"/>
            <a:r>
              <a:rPr lang="en-US" sz="1200" kern="1200" dirty="0">
                <a:solidFill>
                  <a:schemeClr val="tx1"/>
                </a:solidFill>
                <a:effectLst/>
                <a:latin typeface="+mn-lt"/>
                <a:ea typeface="+mn-ea"/>
                <a:cs typeface="+mn-cs"/>
              </a:rPr>
              <a:t>At the meeting, the individual/family will be presented with the rationale of the eviction outlined in fact based evidence and the history and failure of the eviction prevention strategies. The individual/family should sign documentation that s/he/they were present for the meeting and understand the eviction is taking place. If the individual/family refuses to sign the documentation, referring to the front desk sign in the day of meeting or note and document the individual/family attended the meeting and the refusal to sign eviction documentation. </a:t>
            </a:r>
          </a:p>
          <a:p>
            <a:pPr lvl="0"/>
            <a:r>
              <a:rPr lang="en-US" sz="1200" kern="1200" dirty="0">
                <a:solidFill>
                  <a:schemeClr val="tx1"/>
                </a:solidFill>
                <a:effectLst/>
                <a:latin typeface="+mn-lt"/>
                <a:ea typeface="+mn-ea"/>
                <a:cs typeface="+mn-cs"/>
              </a:rPr>
              <a:t>Discuss the apartment move out plan, resources, and options. Ask open ended questions about the options post move out for all physical things in the unit. Present resources available via the agency. Discuss any other financial outcomes related to utilities, etc. </a:t>
            </a:r>
          </a:p>
          <a:p>
            <a:pPr lvl="0"/>
            <a:r>
              <a:rPr lang="en-US" sz="1200" kern="1200" dirty="0">
                <a:solidFill>
                  <a:schemeClr val="tx1"/>
                </a:solidFill>
                <a:effectLst/>
                <a:latin typeface="+mn-lt"/>
                <a:ea typeface="+mn-ea"/>
                <a:cs typeface="+mn-cs"/>
              </a:rPr>
              <a:t>Discuss any diversion options that would prevent the family from utilizing emergency shelter/services. Discuss any resources available via the agency. </a:t>
            </a:r>
          </a:p>
          <a:p>
            <a:pPr lvl="0"/>
            <a:r>
              <a:rPr lang="en-US" sz="1200" kern="1200" dirty="0">
                <a:solidFill>
                  <a:schemeClr val="tx1"/>
                </a:solidFill>
                <a:effectLst/>
                <a:latin typeface="+mn-lt"/>
                <a:ea typeface="+mn-ea"/>
                <a:cs typeface="+mn-cs"/>
              </a:rPr>
              <a:t>Discuss supports and services available for exiting the program and unit plan resources, options. Ask open ended questions about the options for the individual/family post move out. Present resources available via the agency. </a:t>
            </a:r>
          </a:p>
          <a:p>
            <a:pPr lvl="0"/>
            <a:r>
              <a:rPr lang="en-US" sz="1200" kern="1200" dirty="0">
                <a:solidFill>
                  <a:schemeClr val="tx1"/>
                </a:solidFill>
                <a:effectLst/>
                <a:latin typeface="+mn-lt"/>
                <a:ea typeface="+mn-ea"/>
                <a:cs typeface="+mn-cs"/>
              </a:rPr>
              <a:t>Provide communication to all parties about progress in the process.</a:t>
            </a:r>
          </a:p>
          <a:p>
            <a:endParaRPr lang="en-US" dirty="0"/>
          </a:p>
        </p:txBody>
      </p:sp>
      <p:sp>
        <p:nvSpPr>
          <p:cNvPr id="4" name="Slide Number Placeholder 3"/>
          <p:cNvSpPr>
            <a:spLocks noGrp="1"/>
          </p:cNvSpPr>
          <p:nvPr>
            <p:ph type="sldNum" sz="quarter" idx="10"/>
          </p:nvPr>
        </p:nvSpPr>
        <p:spPr/>
        <p:txBody>
          <a:bodyPr/>
          <a:lstStyle/>
          <a:p>
            <a:fld id="{B0832A82-5535-43D2-9D18-B3A0BB40FB28}" type="slidenum">
              <a:rPr lang="en-US" smtClean="0"/>
              <a:t>33</a:t>
            </a:fld>
            <a:endParaRPr lang="en-US"/>
          </a:p>
        </p:txBody>
      </p:sp>
    </p:spTree>
    <p:extLst>
      <p:ext uri="{BB962C8B-B14F-4D97-AF65-F5344CB8AC3E}">
        <p14:creationId xmlns:p14="http://schemas.microsoft.com/office/powerpoint/2010/main" val="1492591982"/>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Johnna</a:t>
            </a:r>
          </a:p>
          <a:p>
            <a:r>
              <a:rPr lang="en-US" baseline="0" dirty="0"/>
              <a:t>Why is keeping Landlords happy important? In the short and medium term, a positive relationship with the landlord will support the housing stability of any tenants currently housed in their portfolio. Additionally, this relationship will be a vital part of preventing and reversing tenancy crises. In the long term, a well maintained relationship facilitates the possibility of housing additional individuals or families within their housing, and connections to other landlords. </a:t>
            </a:r>
          </a:p>
          <a:p>
            <a:endParaRPr lang="en-US" baseline="0" dirty="0"/>
          </a:p>
          <a:p>
            <a:endParaRPr lang="en-US" dirty="0"/>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34</a:t>
            </a:fld>
            <a:endParaRPr lang="en-US"/>
          </a:p>
        </p:txBody>
      </p:sp>
    </p:spTree>
    <p:extLst>
      <p:ext uri="{BB962C8B-B14F-4D97-AF65-F5344CB8AC3E}">
        <p14:creationId xmlns:p14="http://schemas.microsoft.com/office/powerpoint/2010/main" val="964557511"/>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Clr>
                <a:srgbClr val="0081C6"/>
              </a:buClr>
              <a:buFont typeface="Arial" panose="020B0604020202020204" pitchFamily="34" charset="0"/>
              <a:buNone/>
              <a:defRPr/>
            </a:pPr>
            <a:r>
              <a:rPr lang="en-US" b="0" dirty="0">
                <a:solidFill>
                  <a:schemeClr val="tx1"/>
                </a:solidFill>
              </a:rPr>
              <a:t>Johnna</a:t>
            </a:r>
          </a:p>
          <a:p>
            <a:pPr>
              <a:buClr>
                <a:srgbClr val="0081C6"/>
              </a:buClr>
              <a:buFont typeface="Arial" panose="020B0604020202020204" pitchFamily="34" charset="0"/>
              <a:buNone/>
              <a:defRPr/>
            </a:pPr>
            <a:r>
              <a:rPr lang="en-US" b="0" dirty="0">
                <a:solidFill>
                  <a:schemeClr val="tx1"/>
                </a:solidFill>
              </a:rPr>
              <a:t>Here</a:t>
            </a:r>
            <a:r>
              <a:rPr lang="en-US" b="0" baseline="0" dirty="0">
                <a:solidFill>
                  <a:schemeClr val="tx1"/>
                </a:solidFill>
              </a:rPr>
              <a:t> are a few ways to celebrate and appreciate landlords:</a:t>
            </a:r>
            <a:endParaRPr lang="en-US" dirty="0">
              <a:solidFill>
                <a:schemeClr val="tx1"/>
              </a:solidFill>
              <a:latin typeface="Calibri" panose="020F0502020204030204" pitchFamily="34" charset="0"/>
            </a:endParaRPr>
          </a:p>
          <a:p>
            <a:pPr marL="548416" lvl="1" indent="-430248">
              <a:buFont typeface="Arial" panose="020B0604020202020204" pitchFamily="34" charset="0"/>
              <a:buChar char="•"/>
            </a:pPr>
            <a:r>
              <a:rPr lang="en-US" dirty="0">
                <a:solidFill>
                  <a:schemeClr val="tx1"/>
                </a:solidFill>
                <a:latin typeface="Calibri" panose="020F0502020204030204" pitchFamily="34" charset="0"/>
              </a:rPr>
              <a:t>Drop by/call to say hello and check-in</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Write personalized Thank You and Holiday cards</a:t>
            </a:r>
          </a:p>
          <a:p>
            <a:pPr marL="548416" lvl="1" indent="-430248" defTabSz="1745236">
              <a:buFont typeface="Arial" panose="020B0604020202020204" pitchFamily="34" charset="0"/>
              <a:buChar char="•"/>
              <a:defRPr/>
            </a:pPr>
            <a:r>
              <a:rPr lang="en-US" dirty="0">
                <a:solidFill>
                  <a:schemeClr val="tx1"/>
                </a:solidFill>
                <a:latin typeface="Calibri" panose="020F0502020204030204" pitchFamily="34" charset="0"/>
              </a:rPr>
              <a:t>Letter from Executive Director or Board of Directors</a:t>
            </a:r>
          </a:p>
          <a:p>
            <a:pPr marL="548416" lvl="1" indent="-430248" defTabSz="1745236">
              <a:buFont typeface="Arial" panose="020B0604020202020204" pitchFamily="34" charset="0"/>
              <a:buChar char="•"/>
              <a:defRPr/>
            </a:pPr>
            <a:r>
              <a:rPr lang="en-US" dirty="0">
                <a:solidFill>
                  <a:schemeClr val="tx1"/>
                </a:solidFill>
                <a:latin typeface="Calibri" panose="020F0502020204030204" pitchFamily="34" charset="0"/>
              </a:rPr>
              <a:t>Present them awards</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Highlight landlord partnerships in Agency Newsletters</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Annual Report shout out</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Host or coordinate landlord breakfast or luncheons</a:t>
            </a:r>
          </a:p>
          <a:p>
            <a:pPr marL="548416" lvl="1" indent="-430248" defTabSz="1745236">
              <a:buFont typeface="Arial" panose="020B0604020202020204" pitchFamily="34" charset="0"/>
              <a:buChar char="•"/>
              <a:defRPr/>
            </a:pPr>
            <a:r>
              <a:rPr lang="en-US" dirty="0">
                <a:solidFill>
                  <a:schemeClr val="tx1"/>
                </a:solidFill>
                <a:latin typeface="Calibri" panose="020F0502020204030204" pitchFamily="34" charset="0"/>
              </a:rPr>
              <a:t>Invite to events and highlight their attendance</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Create opportunities for landlords to provide feedback and use the information gathered (Landlord Networks)</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Ask for them to support an event</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Letter from Executive Director or Board of Directors</a:t>
            </a:r>
          </a:p>
          <a:p>
            <a:pPr marL="548416" lvl="1" indent="-430248">
              <a:buFont typeface="Arial" panose="020B0604020202020204" pitchFamily="34" charset="0"/>
              <a:buChar char="•"/>
            </a:pPr>
            <a:r>
              <a:rPr lang="en-US" dirty="0">
                <a:solidFill>
                  <a:schemeClr val="tx1"/>
                </a:solidFill>
                <a:latin typeface="Calibri" panose="020F0502020204030204" pitchFamily="34" charset="0"/>
              </a:rPr>
              <a:t>Explore opportunities for Landlords to volunteer and be more involved in the agency</a:t>
            </a:r>
          </a:p>
          <a:p>
            <a:pPr>
              <a:buClr>
                <a:srgbClr val="0081C6"/>
              </a:buClr>
              <a:buFont typeface="Arial" panose="020B0604020202020204" pitchFamily="34" charset="0"/>
              <a:buNone/>
              <a:defRPr/>
            </a:pPr>
            <a:endParaRPr lang="en-US" dirty="0">
              <a:solidFill>
                <a:schemeClr val="tx1"/>
              </a:solidFill>
              <a:latin typeface="Calibri" panose="020F0502020204030204" pitchFamily="34" charset="0"/>
            </a:endParaRPr>
          </a:p>
          <a:p>
            <a:r>
              <a:rPr lang="en-US" dirty="0">
                <a:solidFill>
                  <a:schemeClr val="tx1"/>
                </a:solidFill>
                <a:latin typeface="Calibri" panose="020F0502020204030204" pitchFamily="34" charset="0"/>
              </a:rPr>
              <a:t>Tenants are great at expressing gratitude and celebrating Landlords </a:t>
            </a:r>
          </a:p>
          <a:p>
            <a:pPr marL="1199847" lvl="1" indent="-327231">
              <a:buFont typeface="Arial" panose="020B0604020202020204" pitchFamily="34" charset="0"/>
              <a:buChar char="•"/>
            </a:pPr>
            <a:r>
              <a:rPr lang="en-US" dirty="0">
                <a:solidFill>
                  <a:schemeClr val="tx1"/>
                </a:solidFill>
                <a:latin typeface="Calibri" panose="020F0502020204030204" pitchFamily="34" charset="0"/>
              </a:rPr>
              <a:t>Holiday and/or General Thank You cards</a:t>
            </a:r>
          </a:p>
          <a:p>
            <a:pPr marL="1199847" lvl="1" indent="-327231">
              <a:buFont typeface="Arial" panose="020B0604020202020204" pitchFamily="34" charset="0"/>
              <a:buChar char="•"/>
            </a:pPr>
            <a:r>
              <a:rPr lang="en-US" dirty="0">
                <a:solidFill>
                  <a:schemeClr val="tx1"/>
                </a:solidFill>
                <a:latin typeface="Calibri" panose="020F0502020204030204" pitchFamily="34" charset="0"/>
              </a:rPr>
              <a:t>Introducing Landlord at Agency Event</a:t>
            </a:r>
          </a:p>
          <a:p>
            <a:pPr marL="1199847" lvl="1" indent="-327231">
              <a:buFont typeface="Arial" panose="020B0604020202020204" pitchFamily="34" charset="0"/>
              <a:buChar char="•"/>
            </a:pPr>
            <a:r>
              <a:rPr lang="en-US" dirty="0">
                <a:solidFill>
                  <a:schemeClr val="tx1"/>
                </a:solidFill>
                <a:latin typeface="Calibri" panose="020F0502020204030204" pitchFamily="34" charset="0"/>
              </a:rPr>
              <a:t>Providing Quotes for Agency Newsletter about landlord</a:t>
            </a:r>
          </a:p>
          <a:p>
            <a:pPr marL="1199847" lvl="1" indent="-327231">
              <a:buFont typeface="Arial" panose="020B0604020202020204" pitchFamily="34" charset="0"/>
              <a:buChar char="•"/>
            </a:pPr>
            <a:r>
              <a:rPr lang="en-US" dirty="0">
                <a:solidFill>
                  <a:schemeClr val="tx1"/>
                </a:solidFill>
                <a:latin typeface="Calibri" panose="020F0502020204030204" pitchFamily="34" charset="0"/>
              </a:rPr>
              <a:t>Brainstorm other ideas with tenants</a:t>
            </a:r>
            <a:endParaRPr lang="en-US" dirty="0"/>
          </a:p>
          <a:p>
            <a:endParaRPr lang="en-US" dirty="0"/>
          </a:p>
          <a:p>
            <a:endParaRPr lang="en-US" dirty="0"/>
          </a:p>
        </p:txBody>
      </p:sp>
      <p:sp>
        <p:nvSpPr>
          <p:cNvPr id="4" name="Slide Number Placeholder 3"/>
          <p:cNvSpPr>
            <a:spLocks noGrp="1"/>
          </p:cNvSpPr>
          <p:nvPr>
            <p:ph type="sldNum" sz="quarter" idx="10"/>
          </p:nvPr>
        </p:nvSpPr>
        <p:spPr/>
        <p:txBody>
          <a:bodyPr/>
          <a:lstStyle/>
          <a:p>
            <a:fld id="{7F0CD7C5-ED69-46D0-8B39-54A4989CDF0D}" type="slidenum">
              <a:rPr lang="en-US" smtClean="0"/>
              <a:t>35</a:t>
            </a:fld>
            <a:endParaRPr lang="en-US"/>
          </a:p>
        </p:txBody>
      </p:sp>
    </p:spTree>
    <p:extLst>
      <p:ext uri="{BB962C8B-B14F-4D97-AF65-F5344CB8AC3E}">
        <p14:creationId xmlns:p14="http://schemas.microsoft.com/office/powerpoint/2010/main" val="832186202"/>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Johnna/All</a:t>
            </a:r>
          </a:p>
        </p:txBody>
      </p:sp>
      <p:sp>
        <p:nvSpPr>
          <p:cNvPr id="4" name="Slide Number Placeholder 3"/>
          <p:cNvSpPr>
            <a:spLocks noGrp="1"/>
          </p:cNvSpPr>
          <p:nvPr>
            <p:ph type="sldNum" sz="quarter" idx="10"/>
          </p:nvPr>
        </p:nvSpPr>
        <p:spPr/>
        <p:txBody>
          <a:bodyPr/>
          <a:lstStyle/>
          <a:p>
            <a:fld id="{B0832A82-5535-43D2-9D18-B3A0BB40FB28}" type="slidenum">
              <a:rPr lang="en-US" smtClean="0"/>
              <a:t>36</a:t>
            </a:fld>
            <a:endParaRPr lang="en-US"/>
          </a:p>
        </p:txBody>
      </p:sp>
    </p:spTree>
    <p:extLst>
      <p:ext uri="{BB962C8B-B14F-4D97-AF65-F5344CB8AC3E}">
        <p14:creationId xmlns:p14="http://schemas.microsoft.com/office/powerpoint/2010/main" val="2076682735"/>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p:txBody>
      </p:sp>
      <p:sp>
        <p:nvSpPr>
          <p:cNvPr id="4" name="Slide Number Placeholder 3"/>
          <p:cNvSpPr>
            <a:spLocks noGrp="1"/>
          </p:cNvSpPr>
          <p:nvPr>
            <p:ph type="sldNum" sz="quarter" idx="10"/>
          </p:nvPr>
        </p:nvSpPr>
        <p:spPr/>
        <p:txBody>
          <a:bodyPr/>
          <a:lstStyle/>
          <a:p>
            <a:fld id="{B0832A82-5535-43D2-9D18-B3A0BB40FB28}" type="slidenum">
              <a:rPr lang="en-US" smtClean="0"/>
              <a:t>37</a:t>
            </a:fld>
            <a:endParaRPr lang="en-US"/>
          </a:p>
        </p:txBody>
      </p:sp>
    </p:spTree>
    <p:extLst>
      <p:ext uri="{BB962C8B-B14F-4D97-AF65-F5344CB8AC3E}">
        <p14:creationId xmlns:p14="http://schemas.microsoft.com/office/powerpoint/2010/main" val="203645745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Johnna</a:t>
            </a:r>
          </a:p>
          <a:p>
            <a:r>
              <a:rPr lang="en-US" sz="1200" kern="1200" dirty="0">
                <a:solidFill>
                  <a:schemeClr val="tx1"/>
                </a:solidFill>
                <a:effectLst/>
                <a:latin typeface="+mn-lt"/>
                <a:ea typeface="+mn-ea"/>
                <a:cs typeface="+mn-cs"/>
              </a:rPr>
              <a:t>The new</a:t>
            </a:r>
            <a:r>
              <a:rPr lang="en-US" sz="1200" kern="1200" baseline="0" dirty="0">
                <a:solidFill>
                  <a:schemeClr val="tx1"/>
                </a:solidFill>
                <a:effectLst/>
                <a:latin typeface="+mn-lt"/>
                <a:ea typeface="+mn-ea"/>
                <a:cs typeface="+mn-cs"/>
              </a:rPr>
              <a:t> CSH Subscription Services is </a:t>
            </a:r>
            <a:r>
              <a:rPr lang="en-US" sz="1200" kern="1200" dirty="0">
                <a:solidFill>
                  <a:schemeClr val="tx1"/>
                </a:solidFill>
                <a:effectLst/>
                <a:latin typeface="+mn-lt"/>
                <a:ea typeface="+mn-ea"/>
                <a:cs typeface="+mn-cs"/>
              </a:rPr>
              <a:t>complete portal to interaction and knowledge designed to advance professional development</a:t>
            </a:r>
          </a:p>
          <a:p>
            <a:r>
              <a:rPr lang="en-US" sz="1200" kern="1200" dirty="0">
                <a:solidFill>
                  <a:schemeClr val="tx1"/>
                </a:solidFill>
                <a:effectLst/>
                <a:latin typeface="+mn-lt"/>
                <a:ea typeface="+mn-ea"/>
                <a:cs typeface="+mn-cs"/>
              </a:rPr>
              <a:t>It replaces and upgrades</a:t>
            </a:r>
            <a:r>
              <a:rPr lang="en-US" sz="1200" kern="1200" baseline="0" dirty="0">
                <a:solidFill>
                  <a:schemeClr val="tx1"/>
                </a:solidFill>
                <a:effectLst/>
                <a:latin typeface="+mn-lt"/>
                <a:ea typeface="+mn-ea"/>
                <a:cs typeface="+mn-cs"/>
              </a:rPr>
              <a:t> everything covered in the All Access Pass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In addition to extensive and comprehensive trainings on quality supportive housing -- including creation, financing, Medicaid billing and other health and human services partnerships </a:t>
            </a:r>
          </a:p>
          <a:p>
            <a:pPr lvl="0"/>
            <a:r>
              <a:rPr lang="en-US" sz="1200" kern="1200" dirty="0">
                <a:solidFill>
                  <a:schemeClr val="tx1"/>
                </a:solidFill>
                <a:effectLst/>
                <a:latin typeface="+mn-lt"/>
                <a:ea typeface="+mn-ea"/>
                <a:cs typeface="+mn-cs"/>
              </a:rPr>
              <a:t>Our </a:t>
            </a:r>
            <a:r>
              <a:rPr lang="en-US" sz="1200" b="1" kern="1200" dirty="0">
                <a:solidFill>
                  <a:schemeClr val="tx1"/>
                </a:solidFill>
                <a:effectLst/>
                <a:latin typeface="+mn-lt"/>
                <a:ea typeface="+mn-ea"/>
                <a:cs typeface="+mn-cs"/>
                <a:hlinkClick r:id="rId3"/>
              </a:rPr>
              <a:t>Voluntary Services Track</a:t>
            </a:r>
            <a:r>
              <a:rPr lang="en-US" sz="1200" kern="1200" dirty="0">
                <a:solidFill>
                  <a:schemeClr val="tx1"/>
                </a:solidFill>
                <a:effectLst/>
                <a:latin typeface="+mn-lt"/>
                <a:ea typeface="+mn-ea"/>
                <a:cs typeface="+mn-cs"/>
              </a:rPr>
              <a:t> for case managers</a:t>
            </a:r>
          </a:p>
          <a:p>
            <a:pPr lvl="0"/>
            <a:r>
              <a:rPr lang="en-US" sz="1200" kern="1200" dirty="0">
                <a:solidFill>
                  <a:schemeClr val="tx1"/>
                </a:solidFill>
                <a:effectLst/>
                <a:latin typeface="+mn-lt"/>
                <a:ea typeface="+mn-ea"/>
                <a:cs typeface="+mn-cs"/>
              </a:rPr>
              <a:t>Meaningful and timely trainings added throughout the year, including new courses this fall for supportive housing supervisors to improve program operations and support staff management </a:t>
            </a:r>
          </a:p>
          <a:p>
            <a:pPr lvl="0"/>
            <a:r>
              <a:rPr lang="en-US" sz="1200" kern="1200" dirty="0">
                <a:solidFill>
                  <a:schemeClr val="tx1"/>
                </a:solidFill>
                <a:effectLst/>
                <a:latin typeface="+mn-lt"/>
                <a:ea typeface="+mn-ea"/>
                <a:cs typeface="+mn-cs"/>
              </a:rPr>
              <a:t>Access to national learning communities fostering peer exchanges on best practices for bed bug control, addressing hoarding and cluttering, and other challenges faced by property managers</a:t>
            </a:r>
          </a:p>
          <a:p>
            <a:pPr lvl="0"/>
            <a:r>
              <a:rPr lang="en-US" sz="1200" kern="1200" dirty="0">
                <a:solidFill>
                  <a:schemeClr val="tx1"/>
                </a:solidFill>
                <a:effectLst/>
                <a:latin typeface="+mn-lt"/>
                <a:ea typeface="+mn-ea"/>
                <a:cs typeface="+mn-cs"/>
              </a:rPr>
              <a:t>National learning communities for supervisors focused on balancing administrative and clinical responsibilities, creating training plans, and many more important topics</a:t>
            </a:r>
          </a:p>
          <a:p>
            <a:pPr lvl="0"/>
            <a:r>
              <a:rPr lang="en-US" sz="1200" kern="1200" dirty="0">
                <a:solidFill>
                  <a:schemeClr val="tx1"/>
                </a:solidFill>
                <a:effectLst/>
                <a:latin typeface="+mn-lt"/>
                <a:ea typeface="+mn-ea"/>
                <a:cs typeface="+mn-cs"/>
              </a:rPr>
              <a:t>Peer sharing for case managers on engagement content, home visits and advances in the profession</a:t>
            </a:r>
          </a:p>
          <a:p>
            <a:pPr lvl="0"/>
            <a:r>
              <a:rPr lang="en-US" sz="1200" kern="1200" dirty="0">
                <a:solidFill>
                  <a:schemeClr val="tx1"/>
                </a:solidFill>
                <a:effectLst/>
                <a:latin typeface="+mn-lt"/>
                <a:ea typeface="+mn-ea"/>
                <a:cs typeface="+mn-cs"/>
              </a:rPr>
              <a:t>Direct interaction with experts at CSH to support your specific work. (Coordinated Entry experts are on tap for February)</a:t>
            </a:r>
          </a:p>
          <a:p>
            <a:pPr lvl="0"/>
            <a:r>
              <a:rPr lang="en-US" sz="1200" kern="1200" dirty="0">
                <a:solidFill>
                  <a:schemeClr val="tx1"/>
                </a:solidFill>
                <a:effectLst/>
                <a:latin typeface="+mn-lt"/>
                <a:ea typeface="+mn-ea"/>
                <a:cs typeface="+mn-cs"/>
              </a:rPr>
              <a:t>Exclusive previews of CSH reports and other materials</a:t>
            </a:r>
          </a:p>
          <a:p>
            <a:br>
              <a:rPr lang="en-US" sz="1200" kern="1200" dirty="0">
                <a:solidFill>
                  <a:schemeClr val="tx1"/>
                </a:solidFill>
                <a:effectLst/>
                <a:latin typeface="+mn-lt"/>
                <a:ea typeface="+mn-ea"/>
                <a:cs typeface="+mn-cs"/>
              </a:rPr>
            </a:b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D2C8C1F6-6BE7-4074-8C3F-811DF157E90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49866994"/>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Johnna</a:t>
            </a:r>
          </a:p>
          <a:p>
            <a:r>
              <a:rPr lang="en-US" dirty="0"/>
              <a:t>The</a:t>
            </a:r>
            <a:r>
              <a:rPr lang="en-US" baseline="0" dirty="0"/>
              <a:t> Supportive Housing Training Center is an initiative of CSH to provide training on supportive housing from 101 to a deep dive into financing, Medicaid and services, to name a few.</a:t>
            </a:r>
          </a:p>
          <a:p>
            <a:endParaRPr lang="en-US" baseline="0" dirty="0"/>
          </a:p>
          <a:p>
            <a:r>
              <a:rPr lang="en-US" baseline="0" dirty="0"/>
              <a:t>The Training Center uses a variety of methods for its trainings to ensure we are able to reach people with differing needs, schedules, and backgrounds.</a:t>
            </a:r>
          </a:p>
          <a:p>
            <a:endParaRPr lang="en-US" baseline="0" dirty="0"/>
          </a:p>
          <a:p>
            <a:r>
              <a:rPr lang="en-US" baseline="0" dirty="0"/>
              <a:t>Our e-classes offer an online, facilitated learning experience on some of the most innovative and cutting edge topics. Participants will have the opportunity to interact with peers and experts on a specific topic. </a:t>
            </a:r>
          </a:p>
          <a:p>
            <a:endParaRPr lang="en-US" baseline="0" dirty="0"/>
          </a:p>
          <a:p>
            <a:r>
              <a:rPr lang="en-US" baseline="0" dirty="0"/>
              <a:t>Our tutorials provide easy access at any time to training materials that are self-paced and interactive. </a:t>
            </a:r>
          </a:p>
          <a:p>
            <a:endParaRPr lang="en-US" baseline="0" dirty="0"/>
          </a:p>
          <a:p>
            <a:r>
              <a:rPr lang="en-US" baseline="0" dirty="0"/>
              <a:t>We also understand that sometimes, an in-person meeting delivers the best results, and that’s why we also deliver in-person workshops. These differ from traditional classroom trainings in that content is delivered mostly through exercises, activities and peer sharing in addition to instructor-led training.</a:t>
            </a:r>
          </a:p>
          <a:p>
            <a:endParaRPr lang="en-US" baseline="0" dirty="0"/>
          </a:p>
          <a:p>
            <a:r>
              <a:rPr lang="en-US" baseline="0" dirty="0"/>
              <a:t>The Supportive Housing Training Center offers Customized training solutions to meet the needs of any of our partners and stakeholders. This could be designing a certification program in your community, or a specific set of trainings to tackle an issue.</a:t>
            </a: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95F9F17-BD84-4D56-A3DF-1E59C5A370AF}" type="slidenum">
              <a:rPr kumimoji="0" lang="en-US" sz="1200" b="0" i="0" u="none" strike="noStrike" kern="1200" cap="none" spc="0" normalizeH="0" baseline="0" noProof="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0305221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SHPA Staff </a:t>
            </a:r>
          </a:p>
        </p:txBody>
      </p:sp>
      <p:sp>
        <p:nvSpPr>
          <p:cNvPr id="4" name="Slide Number Placeholder 3"/>
          <p:cNvSpPr>
            <a:spLocks noGrp="1"/>
          </p:cNvSpPr>
          <p:nvPr>
            <p:ph type="sldNum" sz="quarter" idx="10"/>
          </p:nvPr>
        </p:nvSpPr>
        <p:spPr/>
        <p:txBody>
          <a:bodyPr/>
          <a:lstStyle/>
          <a:p>
            <a:fld id="{B0832A82-5535-43D2-9D18-B3A0BB40FB28}" type="slidenum">
              <a:rPr lang="en-US" smtClean="0">
                <a:solidFill>
                  <a:prstClr val="black"/>
                </a:solidFill>
              </a:rPr>
              <a:pPr/>
              <a:t>40</a:t>
            </a:fld>
            <a:endParaRPr lang="en-US" dirty="0">
              <a:solidFill>
                <a:prstClr val="black"/>
              </a:solidFill>
            </a:endParaRPr>
          </a:p>
        </p:txBody>
      </p:sp>
    </p:spTree>
    <p:extLst>
      <p:ext uri="{BB962C8B-B14F-4D97-AF65-F5344CB8AC3E}">
        <p14:creationId xmlns:p14="http://schemas.microsoft.com/office/powerpoint/2010/main" val="2376647321"/>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Master" Target="../slideMasters/slideMaster3.xml"/><Relationship Id="rId5" Type="http://schemas.openxmlformats.org/officeDocument/2006/relationships/image" Target="../media/image10.png"/><Relationship Id="rId4" Type="http://schemas.openxmlformats.org/officeDocument/2006/relationships/image" Target="../media/image9.png"/></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1" y="762000"/>
            <a:ext cx="6856214" cy="5334001"/>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6952697" y="762000"/>
            <a:ext cx="2193989" cy="5334001"/>
          </a:xfrm>
          <a:prstGeom prst="rect">
            <a:avLst/>
          </a:prstGeom>
          <a:solidFill>
            <a:srgbClr val="C3C3C3">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02386" y="1298448"/>
            <a:ext cx="5486400" cy="3255264"/>
          </a:xfrm>
        </p:spPr>
        <p:txBody>
          <a:bodyPr anchor="b">
            <a:normAutofit/>
          </a:bodyPr>
          <a:lstStyle>
            <a:lvl1pPr algn="l">
              <a:defRPr sz="5400" spc="-100" baseline="0">
                <a:solidFill>
                  <a:srgbClr val="FFFFFF"/>
                </a:solidFill>
              </a:defRPr>
            </a:lvl1pPr>
          </a:lstStyle>
          <a:p>
            <a:r>
              <a:rPr lang="en-US"/>
              <a:t>Click to edit Master title style</a:t>
            </a:r>
            <a:endParaRPr lang="en-US" dirty="0"/>
          </a:p>
        </p:txBody>
      </p:sp>
      <p:sp>
        <p:nvSpPr>
          <p:cNvPr id="3" name="Subtitle 2"/>
          <p:cNvSpPr>
            <a:spLocks noGrp="1"/>
          </p:cNvSpPr>
          <p:nvPr>
            <p:ph type="subTitle" idx="1"/>
          </p:nvPr>
        </p:nvSpPr>
        <p:spPr>
          <a:xfrm>
            <a:off x="825011" y="4670246"/>
            <a:ext cx="5486400" cy="914400"/>
          </a:xfrm>
        </p:spPr>
        <p:txBody>
          <a:bodyPr anchor="t">
            <a:normAutofit/>
          </a:bodyPr>
          <a:lstStyle>
            <a:lvl1pPr marL="0" indent="0" algn="l">
              <a:buNone/>
              <a:defRPr sz="2000" cap="none" spc="0" baseline="0">
                <a:solidFill>
                  <a:schemeClr val="accent1">
                    <a:lumMod val="20000"/>
                    <a:lumOff val="80000"/>
                  </a:schemeClr>
                </a:solidFill>
              </a:defRPr>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5" name="Footer Placeholder 4"/>
          <p:cNvSpPr>
            <a:spLocks noGrp="1"/>
          </p:cNvSpPr>
          <p:nvPr>
            <p:ph type="ftr" sz="quarter" idx="11"/>
          </p:nvPr>
        </p:nvSpPr>
        <p:spPr/>
        <p:txBody>
          <a:bodyPr/>
          <a:lstStyle/>
          <a:p>
            <a:r>
              <a:rPr lang="en-US"/>
              <a:t>© All rights reserved. No utilization or reproduction of this material is allowed without the written permission of CSH.</a:t>
            </a:r>
            <a:endParaRPr lang="en-US" dirty="0"/>
          </a:p>
        </p:txBody>
      </p:sp>
      <p:pic>
        <p:nvPicPr>
          <p:cNvPr id="9" name="Picture 8"/>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6020" y="6172227"/>
            <a:ext cx="1487341" cy="753889"/>
          </a:xfrm>
          <a:prstGeom prst="rect">
            <a:avLst/>
          </a:prstGeom>
        </p:spPr>
      </p:pic>
    </p:spTree>
    <p:extLst>
      <p:ext uri="{BB962C8B-B14F-4D97-AF65-F5344CB8AC3E}">
        <p14:creationId xmlns:p14="http://schemas.microsoft.com/office/powerpoint/2010/main" val="213762924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a:t>© All rights reserved. No utilization or reproduction of this material is allowed without the written permission of CSH.</a:t>
            </a:r>
          </a:p>
        </p:txBody>
      </p:sp>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383436404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Title_Text_withBullets">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a:t>© All rights reserved. No utilization or reproduction of this material is allowed without the written permission of CSH.</a:t>
            </a:r>
          </a:p>
        </p:txBody>
      </p:sp>
      <p:sp>
        <p:nvSpPr>
          <p:cNvPr id="2" name="Title 1"/>
          <p:cNvSpPr>
            <a:spLocks noGrp="1"/>
          </p:cNvSpPr>
          <p:nvPr>
            <p:ph type="title" hasCustomPrompt="1"/>
          </p:nvPr>
        </p:nvSpPr>
        <p:spPr>
          <a:xfrm>
            <a:off x="914400" y="336439"/>
            <a:ext cx="7277100" cy="704962"/>
          </a:xfrm>
        </p:spPr>
        <p:txBody>
          <a:bodyPr>
            <a:normAutofit/>
          </a:bodyPr>
          <a:lstStyle>
            <a:lvl1pPr>
              <a:defRPr sz="4000" baseline="0">
                <a:solidFill>
                  <a:schemeClr val="accent2"/>
                </a:solidFill>
              </a:defRPr>
            </a:lvl1pPr>
          </a:lstStyle>
          <a:p>
            <a:r>
              <a:rPr lang="en-US" dirty="0"/>
              <a:t>Title Text Here</a:t>
            </a:r>
          </a:p>
        </p:txBody>
      </p:sp>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780564" y="6280997"/>
            <a:ext cx="1138365" cy="577003"/>
          </a:xfrm>
          <a:prstGeom prst="rect">
            <a:avLst/>
          </a:prstGeom>
        </p:spPr>
      </p:pic>
      <p:sp>
        <p:nvSpPr>
          <p:cNvPr id="5" name="Text Placeholder 4"/>
          <p:cNvSpPr>
            <a:spLocks noGrp="1"/>
          </p:cNvSpPr>
          <p:nvPr>
            <p:ph type="body" sz="quarter" idx="12"/>
          </p:nvPr>
        </p:nvSpPr>
        <p:spPr>
          <a:xfrm>
            <a:off x="914400" y="1235075"/>
            <a:ext cx="7277100" cy="48069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58116839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TitleandText_NoBullets">
    <p:spTree>
      <p:nvGrpSpPr>
        <p:cNvPr id="1" name=""/>
        <p:cNvGrpSpPr/>
        <p:nvPr/>
      </p:nvGrpSpPr>
      <p:grpSpPr>
        <a:xfrm>
          <a:off x="0" y="0"/>
          <a:ext cx="0" cy="0"/>
          <a:chOff x="0" y="0"/>
          <a:chExt cx="0" cy="0"/>
        </a:xfrm>
      </p:grpSpPr>
      <p:sp>
        <p:nvSpPr>
          <p:cNvPr id="6" name="Footer Placeholder 5"/>
          <p:cNvSpPr>
            <a:spLocks noGrp="1"/>
          </p:cNvSpPr>
          <p:nvPr>
            <p:ph type="ftr" sz="quarter" idx="11"/>
          </p:nvPr>
        </p:nvSpPr>
        <p:spPr/>
        <p:txBody>
          <a:bodyPr/>
          <a:lstStyle/>
          <a:p>
            <a:r>
              <a:rPr lang="en-US"/>
              <a:t>© All rights reserved. No utilization or reproduction of this material is allowed without the written permission of CSH.</a:t>
            </a:r>
          </a:p>
        </p:txBody>
      </p:sp>
      <p:sp>
        <p:nvSpPr>
          <p:cNvPr id="2" name="Title 1"/>
          <p:cNvSpPr>
            <a:spLocks noGrp="1"/>
          </p:cNvSpPr>
          <p:nvPr>
            <p:ph type="title" hasCustomPrompt="1"/>
          </p:nvPr>
        </p:nvSpPr>
        <p:spPr>
          <a:xfrm>
            <a:off x="914400" y="336439"/>
            <a:ext cx="7277100" cy="704962"/>
          </a:xfrm>
        </p:spPr>
        <p:txBody>
          <a:bodyPr>
            <a:normAutofit/>
          </a:bodyPr>
          <a:lstStyle>
            <a:lvl1pPr>
              <a:defRPr sz="4000" baseline="0">
                <a:solidFill>
                  <a:schemeClr val="accent2"/>
                </a:solidFill>
              </a:defRPr>
            </a:lvl1pPr>
          </a:lstStyle>
          <a:p>
            <a:r>
              <a:rPr lang="en-US" dirty="0"/>
              <a:t>Title Text Here</a:t>
            </a:r>
          </a:p>
        </p:txBody>
      </p:sp>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780564" y="6280997"/>
            <a:ext cx="1138365" cy="577003"/>
          </a:xfrm>
          <a:prstGeom prst="rect">
            <a:avLst/>
          </a:prstGeom>
        </p:spPr>
      </p:pic>
      <p:sp>
        <p:nvSpPr>
          <p:cNvPr id="5" name="Text Placeholder 4"/>
          <p:cNvSpPr>
            <a:spLocks noGrp="1"/>
          </p:cNvSpPr>
          <p:nvPr>
            <p:ph type="body" sz="quarter" idx="12"/>
          </p:nvPr>
        </p:nvSpPr>
        <p:spPr>
          <a:xfrm>
            <a:off x="914400" y="1235075"/>
            <a:ext cx="7277100" cy="4806950"/>
          </a:xfrm>
        </p:spPr>
        <p:txBody>
          <a:bodyPr/>
          <a:lstStyle>
            <a:lvl1pPr marL="0" indent="0">
              <a:buFontTx/>
              <a:buNone/>
              <a:defRPr/>
            </a:lvl1pPr>
            <a:lvl2pPr marL="502920" indent="0">
              <a:buFontTx/>
              <a:buNone/>
              <a:defRPr/>
            </a:lvl2pPr>
            <a:lvl3pPr marL="960120" indent="0">
              <a:buFontTx/>
              <a:buNone/>
              <a:defRPr/>
            </a:lvl3pPr>
            <a:lvl4pPr marL="1417320" indent="0">
              <a:buFontTx/>
              <a:buNone/>
              <a:defRPr/>
            </a:lvl4pPr>
            <a:lvl5pPr marL="1874520" indent="0">
              <a:buFontTx/>
              <a:buNone/>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181725545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3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335578610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5" name="Picture Placeholder 4"/>
          <p:cNvSpPr>
            <a:spLocks noGrp="1"/>
          </p:cNvSpPr>
          <p:nvPr>
            <p:ph type="pic" sz="quarter" idx="10"/>
          </p:nvPr>
        </p:nvSpPr>
        <p:spPr>
          <a:xfrm>
            <a:off x="449716" y="1445079"/>
            <a:ext cx="8351384" cy="4996542"/>
          </a:xfrm>
        </p:spPr>
        <p:txBody>
          <a:bodyPr/>
          <a:lstStyle/>
          <a:p>
            <a:r>
              <a:rPr lang="en-US"/>
              <a:t>Click icon to add picture</a:t>
            </a:r>
            <a:endParaRPr lang="en-US" dirty="0"/>
          </a:p>
        </p:txBody>
      </p:sp>
      <p:sp>
        <p:nvSpPr>
          <p:cNvPr id="6" name="Title 5"/>
          <p:cNvSpPr>
            <a:spLocks noGrp="1"/>
          </p:cNvSpPr>
          <p:nvPr>
            <p:ph type="title"/>
          </p:nvPr>
        </p:nvSpPr>
        <p:spPr>
          <a:xfrm>
            <a:off x="1123884" y="282918"/>
            <a:ext cx="7003047" cy="876412"/>
          </a:xfrm>
        </p:spPr>
        <p:txBody>
          <a:bodyPr>
            <a:normAutofit/>
          </a:bodyPr>
          <a:lstStyle>
            <a:lvl1pPr algn="ctr">
              <a:defRPr sz="4000">
                <a:solidFill>
                  <a:schemeClr val="accent2"/>
                </a:solidFill>
              </a:defRPr>
            </a:lvl1pPr>
          </a:lstStyle>
          <a:p>
            <a:r>
              <a:rPr lang="en-US"/>
              <a:t>Click to edit Master title style</a:t>
            </a:r>
            <a:endParaRPr lang="en-US" dirty="0"/>
          </a:p>
        </p:txBody>
      </p:sp>
    </p:spTree>
    <p:extLst>
      <p:ext uri="{BB962C8B-B14F-4D97-AF65-F5344CB8AC3E}">
        <p14:creationId xmlns:p14="http://schemas.microsoft.com/office/powerpoint/2010/main" val="8924456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preserve="1" userDrawn="1">
  <p:cSld name="2_Custom Layout">
    <p:spTree>
      <p:nvGrpSpPr>
        <p:cNvPr id="1" name=""/>
        <p:cNvGrpSpPr/>
        <p:nvPr/>
      </p:nvGrpSpPr>
      <p:grpSpPr>
        <a:xfrm>
          <a:off x="0" y="0"/>
          <a:ext cx="0" cy="0"/>
          <a:chOff x="0" y="0"/>
          <a:chExt cx="0" cy="0"/>
        </a:xfrm>
      </p:grpSpPr>
      <p:sp>
        <p:nvSpPr>
          <p:cNvPr id="3" name="SmartArt Placeholder 2"/>
          <p:cNvSpPr>
            <a:spLocks noGrp="1"/>
          </p:cNvSpPr>
          <p:nvPr>
            <p:ph type="dgm" sz="quarter" idx="11"/>
          </p:nvPr>
        </p:nvSpPr>
        <p:spPr>
          <a:xfrm>
            <a:off x="416378" y="1151164"/>
            <a:ext cx="8474528" cy="5453063"/>
          </a:xfrm>
        </p:spPr>
        <p:txBody>
          <a:bodyPr/>
          <a:lstStyle/>
          <a:p>
            <a:r>
              <a:rPr lang="en-US"/>
              <a:t>Click icon to add SmartArt graphic</a:t>
            </a:r>
          </a:p>
        </p:txBody>
      </p:sp>
      <p:sp>
        <p:nvSpPr>
          <p:cNvPr id="7" name="Title 5"/>
          <p:cNvSpPr>
            <a:spLocks noGrp="1"/>
          </p:cNvSpPr>
          <p:nvPr>
            <p:ph type="title"/>
          </p:nvPr>
        </p:nvSpPr>
        <p:spPr>
          <a:xfrm>
            <a:off x="1123884" y="282918"/>
            <a:ext cx="7003047" cy="876412"/>
          </a:xfrm>
        </p:spPr>
        <p:txBody>
          <a:bodyPr>
            <a:normAutofit/>
          </a:bodyPr>
          <a:lstStyle>
            <a:lvl1pPr algn="ctr">
              <a:defRPr sz="4000">
                <a:solidFill>
                  <a:schemeClr val="accent2"/>
                </a:solidFill>
              </a:defRPr>
            </a:lvl1pPr>
          </a:lstStyle>
          <a:p>
            <a:r>
              <a:rPr lang="en-US"/>
              <a:t>Click to edit Master title style</a:t>
            </a:r>
            <a:endParaRPr lang="en-US" dirty="0"/>
          </a:p>
        </p:txBody>
      </p:sp>
    </p:spTree>
    <p:extLst>
      <p:ext uri="{BB962C8B-B14F-4D97-AF65-F5344CB8AC3E}">
        <p14:creationId xmlns:p14="http://schemas.microsoft.com/office/powerpoint/2010/main" val="24298164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2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Footer Placeholder 4"/>
          <p:cNvSpPr>
            <a:spLocks noGrp="1"/>
          </p:cNvSpPr>
          <p:nvPr>
            <p:ph type="ftr" sz="quarter" idx="11"/>
          </p:nvPr>
        </p:nvSpPr>
        <p:spPr>
          <a:xfrm>
            <a:off x="189689" y="6199180"/>
            <a:ext cx="7430311" cy="365125"/>
          </a:xfrm>
        </p:spPr>
        <p:txBody>
          <a:bodyPr/>
          <a:lstStyle/>
          <a:p>
            <a:r>
              <a:rPr lang="en-US"/>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314489658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900934" y="1298448"/>
            <a:ext cx="5486400" cy="3255264"/>
          </a:xfrm>
        </p:spPr>
        <p:txBody>
          <a:bodyPr anchor="b">
            <a:normAutofit/>
          </a:bodyPr>
          <a:lstStyle>
            <a:lvl1pPr>
              <a:defRPr sz="5400" b="0" spc="-100" baseline="0">
                <a:solidFill>
                  <a:schemeClr val="tx1">
                    <a:lumMod val="65000"/>
                    <a:lumOff val="3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2914650" y="4672584"/>
            <a:ext cx="5486400" cy="914400"/>
          </a:xfrm>
        </p:spPr>
        <p:txBody>
          <a:bodyPr anchor="t">
            <a:normAutofit/>
          </a:bodyPr>
          <a:lstStyle>
            <a:lvl1pPr marL="0" indent="0">
              <a:buNone/>
              <a:defRPr sz="2000" cap="none" spc="0" baseline="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Footer Placeholder 4"/>
          <p:cNvSpPr>
            <a:spLocks noGrp="1"/>
          </p:cNvSpPr>
          <p:nvPr>
            <p:ph type="ftr" sz="quarter" idx="11"/>
          </p:nvPr>
        </p:nvSpPr>
        <p:spPr/>
        <p:txBody>
          <a:bodyPr/>
          <a:lstStyle/>
          <a:p>
            <a:r>
              <a:rPr lang="en-US"/>
              <a:t>© All rights reserved. No utilization or reproduction of this material is allowed without the written permission of CSH.</a:t>
            </a:r>
          </a:p>
        </p:txBody>
      </p:sp>
    </p:spTree>
    <p:extLst>
      <p:ext uri="{BB962C8B-B14F-4D97-AF65-F5344CB8AC3E}">
        <p14:creationId xmlns:p14="http://schemas.microsoft.com/office/powerpoint/2010/main" val="27714043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2900934"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863590" y="868680"/>
            <a:ext cx="2606040" cy="512064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Footer Placeholder 8"/>
          <p:cNvSpPr>
            <a:spLocks noGrp="1"/>
          </p:cNvSpPr>
          <p:nvPr>
            <p:ph type="ftr" sz="quarter" idx="11"/>
          </p:nvPr>
        </p:nvSpPr>
        <p:spPr>
          <a:xfrm>
            <a:off x="189689" y="6356350"/>
            <a:ext cx="7430311" cy="365125"/>
          </a:xfrm>
        </p:spPr>
        <p:txBody>
          <a:bodyPr/>
          <a:lstStyle/>
          <a:p>
            <a:r>
              <a:rPr lang="en-US"/>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146825139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Text Placeholder 2"/>
          <p:cNvSpPr>
            <a:spLocks noGrp="1"/>
          </p:cNvSpPr>
          <p:nvPr>
            <p:ph type="body" idx="1"/>
          </p:nvPr>
        </p:nvSpPr>
        <p:spPr>
          <a:xfrm>
            <a:off x="2900934" y="1023586"/>
            <a:ext cx="2606040" cy="807720"/>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2900934"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863847" y="1023587"/>
            <a:ext cx="2606040" cy="813171"/>
          </a:xfrm>
        </p:spPr>
        <p:txBody>
          <a:bodyPr anchor="b">
            <a:normAutofit/>
          </a:bodyPr>
          <a:lstStyle>
            <a:lvl1pPr marL="0" indent="0">
              <a:spcBef>
                <a:spcPts val="0"/>
              </a:spcBef>
              <a:buNone/>
              <a:defRPr sz="1900" b="1">
                <a:solidFill>
                  <a:schemeClr val="tx1">
                    <a:lumMod val="65000"/>
                    <a:lumOff val="3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863847" y="1930936"/>
            <a:ext cx="2606040" cy="4023360"/>
          </a:xfrm>
        </p:spPr>
        <p:txBody>
          <a:bodyPr/>
          <a:lstStyle>
            <a:lvl1pPr>
              <a:defRPr sz="1900"/>
            </a:lvl1pPr>
            <a:lvl2pPr>
              <a:defRPr sz="1700"/>
            </a:lvl2pPr>
            <a:lvl3pPr>
              <a:defRPr sz="1500"/>
            </a:lvl3pPr>
            <a:lvl4pPr>
              <a:defRPr sz="1300"/>
            </a:lvl4pPr>
            <a:lvl5pPr>
              <a:defRPr sz="1300"/>
            </a:lvl5pPr>
            <a:lvl6pPr>
              <a:defRPr sz="1300"/>
            </a:lvl6pPr>
            <a:lvl7pPr>
              <a:defRPr sz="1300"/>
            </a:lvl7pPr>
            <a:lvl8pPr>
              <a:defRPr sz="1300"/>
            </a:lvl8pPr>
            <a:lvl9pPr>
              <a:defRPr sz="13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1" name="Footer Placeholder 10"/>
          <p:cNvSpPr>
            <a:spLocks noGrp="1"/>
          </p:cNvSpPr>
          <p:nvPr>
            <p:ph type="ftr" sz="quarter" idx="11"/>
          </p:nvPr>
        </p:nvSpPr>
        <p:spPr/>
        <p:txBody>
          <a:bodyPr/>
          <a:lstStyle/>
          <a:p>
            <a:r>
              <a:rPr lang="en-US"/>
              <a:t>© All rights reserved. No utilization or reproduction of this material is allowed without the written permission of CSH.</a:t>
            </a:r>
          </a:p>
        </p:txBody>
      </p:sp>
    </p:spTree>
    <p:extLst>
      <p:ext uri="{BB962C8B-B14F-4D97-AF65-F5344CB8AC3E}">
        <p14:creationId xmlns:p14="http://schemas.microsoft.com/office/powerpoint/2010/main" val="328917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7" name="Footer Placeholder 6"/>
          <p:cNvSpPr>
            <a:spLocks noGrp="1"/>
          </p:cNvSpPr>
          <p:nvPr>
            <p:ph type="ftr" sz="quarter" idx="11"/>
          </p:nvPr>
        </p:nvSpPr>
        <p:spPr/>
        <p:txBody>
          <a:bodyPr/>
          <a:lstStyle/>
          <a:p>
            <a:r>
              <a:rPr lang="en-US"/>
              <a:t>© All rights reserved. No utilization or reproduction of this material is allowed without the written permission of CSH.</a:t>
            </a:r>
          </a:p>
        </p:txBody>
      </p:sp>
    </p:spTree>
    <p:extLst>
      <p:ext uri="{BB962C8B-B14F-4D97-AF65-F5344CB8AC3E}">
        <p14:creationId xmlns:p14="http://schemas.microsoft.com/office/powerpoint/2010/main" val="42939832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baseline="0"/>
            </a:lvl1pPr>
          </a:lstStyle>
          <a:p>
            <a:r>
              <a:rPr lang="en-US"/>
              <a:t>Click to edit Master title style</a:t>
            </a:r>
            <a:endParaRPr lang="en-US" dirty="0"/>
          </a:p>
        </p:txBody>
      </p:sp>
      <p:sp>
        <p:nvSpPr>
          <p:cNvPr id="3" name="Content Placeholder 2"/>
          <p:cNvSpPr>
            <a:spLocks noGrp="1"/>
          </p:cNvSpPr>
          <p:nvPr>
            <p:ph idx="1"/>
          </p:nvPr>
        </p:nvSpPr>
        <p:spPr>
          <a:xfrm>
            <a:off x="2900934" y="868680"/>
            <a:ext cx="5486400" cy="5120640"/>
          </a:xfrm>
        </p:spPr>
        <p:txBody>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92024" y="3337560"/>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Footer Placeholder 8"/>
          <p:cNvSpPr>
            <a:spLocks noGrp="1"/>
          </p:cNvSpPr>
          <p:nvPr>
            <p:ph type="ftr" sz="quarter" idx="11"/>
          </p:nvPr>
        </p:nvSpPr>
        <p:spPr/>
        <p:txBody>
          <a:bodyPr/>
          <a:lstStyle/>
          <a:p>
            <a:r>
              <a:rPr lang="en-US"/>
              <a:t>© All rights reserved. No utilization or reproduction of this material is allowed without the written permission of CSH.</a:t>
            </a:r>
          </a:p>
        </p:txBody>
      </p:sp>
    </p:spTree>
    <p:extLst>
      <p:ext uri="{BB962C8B-B14F-4D97-AF65-F5344CB8AC3E}">
        <p14:creationId xmlns:p14="http://schemas.microsoft.com/office/powerpoint/2010/main" val="354957094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2024" y="1143000"/>
            <a:ext cx="2125980" cy="2194560"/>
          </a:xfrm>
        </p:spPr>
        <p:txBody>
          <a:bodyPr anchor="b">
            <a:normAutofit/>
          </a:bodyPr>
          <a:lstStyle>
            <a:lvl1pPr>
              <a:defRPr sz="28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2677983" y="767419"/>
            <a:ext cx="6086423" cy="5330952"/>
          </a:xfrm>
          <a:solidFill>
            <a:schemeClr val="bg1">
              <a:lumMod val="75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192024" y="3340602"/>
            <a:ext cx="2125980" cy="2560320"/>
          </a:xfrm>
        </p:spPr>
        <p:txBody>
          <a:bodyPr anchor="t">
            <a:normAutofit/>
          </a:bodyPr>
          <a:lstStyle>
            <a:lvl1pPr marL="0" indent="0">
              <a:lnSpc>
                <a:spcPct val="100000"/>
              </a:lnSpc>
              <a:spcBef>
                <a:spcPts val="800"/>
              </a:spcBef>
              <a:buNone/>
              <a:defRPr sz="125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Footer Placeholder 8"/>
          <p:cNvSpPr>
            <a:spLocks noGrp="1"/>
          </p:cNvSpPr>
          <p:nvPr>
            <p:ph type="ftr" sz="quarter" idx="11"/>
          </p:nvPr>
        </p:nvSpPr>
        <p:spPr>
          <a:xfrm>
            <a:off x="248448" y="6358794"/>
            <a:ext cx="5878813" cy="365125"/>
          </a:xfrm>
        </p:spPr>
        <p:txBody>
          <a:bodyPr/>
          <a:lstStyle/>
          <a:p>
            <a:r>
              <a:rPr lang="en-US"/>
              <a:t>© All rights reserved. No utilization or reproduction of this material is allowed without the written permission of CSH.</a:t>
            </a:r>
          </a:p>
        </p:txBody>
      </p:sp>
    </p:spTree>
    <p:extLst>
      <p:ext uri="{BB962C8B-B14F-4D97-AF65-F5344CB8AC3E}">
        <p14:creationId xmlns:p14="http://schemas.microsoft.com/office/powerpoint/2010/main" val="217392084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Footer Placeholder 7"/>
          <p:cNvSpPr>
            <a:spLocks noGrp="1"/>
          </p:cNvSpPr>
          <p:nvPr>
            <p:ph type="ftr" sz="quarter" idx="11"/>
          </p:nvPr>
        </p:nvSpPr>
        <p:spPr/>
        <p:txBody>
          <a:bodyPr/>
          <a:lstStyle/>
          <a:p>
            <a:r>
              <a:rPr lang="en-US"/>
              <a:t>© All rights reserved. No utilization or reproduction of this material is allowed without the written permission of CSH.</a:t>
            </a:r>
          </a:p>
        </p:txBody>
      </p:sp>
    </p:spTree>
    <p:extLst>
      <p:ext uri="{BB962C8B-B14F-4D97-AF65-F5344CB8AC3E}">
        <p14:creationId xmlns:p14="http://schemas.microsoft.com/office/powerpoint/2010/main" val="351171037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preserve="1" userDrawn="1">
  <p:cSld name="Thank You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95307750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2_Section Purple">
    <p:spTree>
      <p:nvGrpSpPr>
        <p:cNvPr id="1" name=""/>
        <p:cNvGrpSpPr/>
        <p:nvPr/>
      </p:nvGrpSpPr>
      <p:grpSpPr>
        <a:xfrm>
          <a:off x="0" y="0"/>
          <a:ext cx="0" cy="0"/>
          <a:chOff x="0" y="0"/>
          <a:chExt cx="0" cy="0"/>
        </a:xfrm>
      </p:grpSpPr>
      <p:sp>
        <p:nvSpPr>
          <p:cNvPr id="5" name="Footer Placeholder 4"/>
          <p:cNvSpPr>
            <a:spLocks noGrp="1"/>
          </p:cNvSpPr>
          <p:nvPr>
            <p:ph type="ftr" sz="quarter" idx="3"/>
          </p:nvPr>
        </p:nvSpPr>
        <p:spPr>
          <a:xfrm>
            <a:off x="420330" y="6356351"/>
            <a:ext cx="6496664" cy="365125"/>
          </a:xfrm>
          <a:prstGeom prst="rect">
            <a:avLst/>
          </a:prstGeom>
        </p:spPr>
        <p:txBody>
          <a:bodyPr vert="horz" lIns="91440" tIns="45720" rIns="91440" bIns="45720" rtlCol="0" anchor="ctr"/>
          <a:lstStyle>
            <a:lvl1pPr algn="ctr">
              <a:defRPr sz="900">
                <a:solidFill>
                  <a:schemeClr val="tx1">
                    <a:tint val="75000"/>
                  </a:schemeClr>
                </a:solidFill>
              </a:defRPr>
            </a:lvl1pPr>
          </a:lstStyle>
          <a:p>
            <a:r>
              <a:rPr lang="en-US" sz="900" dirty="0">
                <a:solidFill>
                  <a:srgbClr val="4F5053"/>
                </a:solidFill>
                <a:latin typeface="Arial"/>
              </a:rPr>
              <a:t>© All rights reserved. No utilization or reproduction of this material is allowed without the written permission of CSH.</a:t>
            </a:r>
          </a:p>
          <a:p>
            <a:endParaRPr lang="en-US" dirty="0"/>
          </a:p>
        </p:txBody>
      </p:sp>
      <p:sp>
        <p:nvSpPr>
          <p:cNvPr id="3" name="Rectangle 2"/>
          <p:cNvSpPr/>
          <p:nvPr userDrawn="1"/>
        </p:nvSpPr>
        <p:spPr>
          <a:xfrm>
            <a:off x="0" y="0"/>
            <a:ext cx="9144000" cy="302110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ln>
                <a:noFill/>
              </a:ln>
            </a:endParaRPr>
          </a:p>
        </p:txBody>
      </p:sp>
      <p:sp>
        <p:nvSpPr>
          <p:cNvPr id="6" name="Rectangle 5"/>
          <p:cNvSpPr/>
          <p:nvPr userDrawn="1"/>
        </p:nvSpPr>
        <p:spPr>
          <a:xfrm>
            <a:off x="0" y="3836894"/>
            <a:ext cx="9144000" cy="302110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ln>
                <a:noFill/>
              </a:ln>
            </a:endParaRPr>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8232053" y="6238288"/>
            <a:ext cx="795195" cy="459934"/>
          </a:xfrm>
          <a:prstGeom prst="rect">
            <a:avLst/>
          </a:prstGeom>
        </p:spPr>
      </p:pic>
      <p:sp>
        <p:nvSpPr>
          <p:cNvPr id="9" name="Footer Placeholder 4"/>
          <p:cNvSpPr txBox="1">
            <a:spLocks/>
          </p:cNvSpPr>
          <p:nvPr userDrawn="1"/>
        </p:nvSpPr>
        <p:spPr>
          <a:xfrm>
            <a:off x="534630" y="6508751"/>
            <a:ext cx="6496664" cy="365125"/>
          </a:xfrm>
          <a:prstGeom prst="rect">
            <a:avLst/>
          </a:prstGeom>
        </p:spPr>
        <p:txBody>
          <a:bodyPr vert="horz" lIns="68580" tIns="34290" rIns="68580" bIns="34290" rtlCol="0" anchor="ctr"/>
          <a:lstStyle>
            <a:defPPr>
              <a:defRPr lang="en-US"/>
            </a:defPPr>
            <a:lvl1pPr marL="0" algn="ctr" defTabSz="914400" rtl="0" eaLnBrk="1" latinLnBrk="0" hangingPunct="1">
              <a:defRPr sz="1200" kern="1200">
                <a:solidFill>
                  <a:schemeClr val="bg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sz="900">
                <a:latin typeface="Arial"/>
              </a:rPr>
              <a:t>© All rights reserved. No utilization or reproduction of this material is allowed without the written permission of CSH.</a:t>
            </a:r>
          </a:p>
          <a:p>
            <a:endParaRPr lang="en-US" sz="900" dirty="0"/>
          </a:p>
        </p:txBody>
      </p:sp>
      <p:sp>
        <p:nvSpPr>
          <p:cNvPr id="11" name="Title 10"/>
          <p:cNvSpPr>
            <a:spLocks noGrp="1"/>
          </p:cNvSpPr>
          <p:nvPr>
            <p:ph type="title" hasCustomPrompt="1"/>
          </p:nvPr>
        </p:nvSpPr>
        <p:spPr>
          <a:xfrm>
            <a:off x="0" y="1634353"/>
            <a:ext cx="9144000" cy="1325563"/>
          </a:xfrm>
        </p:spPr>
        <p:txBody>
          <a:bodyPr/>
          <a:lstStyle>
            <a:lvl1pPr algn="ctr">
              <a:defRPr>
                <a:solidFill>
                  <a:schemeClr val="bg1"/>
                </a:solidFill>
              </a:defRPr>
            </a:lvl1pPr>
          </a:lstStyle>
          <a:p>
            <a:r>
              <a:rPr lang="en-US" dirty="0"/>
              <a:t>CLICK TO EDIT MASTER TITLE STYLE</a:t>
            </a:r>
          </a:p>
        </p:txBody>
      </p:sp>
      <p:sp>
        <p:nvSpPr>
          <p:cNvPr id="12" name="Text Placeholder 13"/>
          <p:cNvSpPr>
            <a:spLocks noGrp="1"/>
          </p:cNvSpPr>
          <p:nvPr>
            <p:ph type="body" sz="quarter" idx="10" hasCustomPrompt="1"/>
          </p:nvPr>
        </p:nvSpPr>
        <p:spPr>
          <a:xfrm>
            <a:off x="1" y="3141102"/>
            <a:ext cx="9144000" cy="571546"/>
          </a:xfrm>
          <a:prstGeom prst="rect">
            <a:avLst/>
          </a:prstGeom>
        </p:spPr>
        <p:txBody>
          <a:bodyPr/>
          <a:lstStyle>
            <a:lvl1pPr marL="0" indent="0" algn="ctr">
              <a:buNone/>
              <a:defRPr sz="2700" baseline="0">
                <a:solidFill>
                  <a:schemeClr val="tx1">
                    <a:lumMod val="50000"/>
                    <a:lumOff val="50000"/>
                  </a:schemeClr>
                </a:solidFill>
              </a:defRPr>
            </a:lvl1pPr>
          </a:lstStyle>
          <a:p>
            <a:pPr lvl="0"/>
            <a:r>
              <a:rPr lang="en-US" dirty="0"/>
              <a:t>CLICK TO EDIT</a:t>
            </a:r>
          </a:p>
        </p:txBody>
      </p:sp>
    </p:spTree>
    <p:extLst>
      <p:ext uri="{BB962C8B-B14F-4D97-AF65-F5344CB8AC3E}">
        <p14:creationId xmlns:p14="http://schemas.microsoft.com/office/powerpoint/2010/main" val="2339582946"/>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7" name="Rectangle 6"/>
          <p:cNvSpPr/>
          <p:nvPr/>
        </p:nvSpPr>
        <p:spPr>
          <a:xfrm>
            <a:off x="1" y="762000"/>
            <a:ext cx="6856214" cy="5334001"/>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6952697" y="762000"/>
            <a:ext cx="2193989" cy="5334001"/>
          </a:xfrm>
          <a:prstGeom prst="rect">
            <a:avLst/>
          </a:prstGeom>
          <a:solidFill>
            <a:srgbClr val="C3C3C3">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02386" y="1298448"/>
            <a:ext cx="5486400" cy="3255264"/>
          </a:xfrm>
        </p:spPr>
        <p:txBody>
          <a:bodyPr anchor="b">
            <a:normAutofit/>
          </a:bodyPr>
          <a:lstStyle>
            <a:lvl1pPr algn="l">
              <a:defRPr sz="5400" spc="-100" baseline="0">
                <a:solidFill>
                  <a:srgbClr val="FFFFFF"/>
                </a:solidFill>
              </a:defRPr>
            </a:lvl1pPr>
          </a:lstStyle>
          <a:p>
            <a:r>
              <a:rPr lang="en-US"/>
              <a:t>Click to edit Master title style</a:t>
            </a:r>
          </a:p>
        </p:txBody>
      </p:sp>
      <p:sp>
        <p:nvSpPr>
          <p:cNvPr id="3" name="Subtitle 2"/>
          <p:cNvSpPr>
            <a:spLocks noGrp="1"/>
          </p:cNvSpPr>
          <p:nvPr>
            <p:ph type="subTitle" idx="1"/>
          </p:nvPr>
        </p:nvSpPr>
        <p:spPr>
          <a:xfrm>
            <a:off x="825011" y="4670246"/>
            <a:ext cx="5486400" cy="914400"/>
          </a:xfrm>
        </p:spPr>
        <p:txBody>
          <a:bodyPr anchor="t">
            <a:normAutofit/>
          </a:bodyPr>
          <a:lstStyle>
            <a:lvl1pPr marL="0" indent="0" algn="l">
              <a:buNone/>
              <a:defRPr sz="2000" cap="none" spc="0" baseline="0">
                <a:solidFill>
                  <a:schemeClr val="accent1">
                    <a:lumMod val="20000"/>
                    <a:lumOff val="80000"/>
                  </a:schemeClr>
                </a:solidFill>
              </a:defRPr>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108204082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userDrawn="1">
  <p:cSld name="6_Custom Layout">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885825" y="2152650"/>
            <a:ext cx="2371725" cy="2124075"/>
          </a:xfrm>
        </p:spPr>
        <p:txBody>
          <a:bodyPr/>
          <a:lstStyle/>
          <a:p>
            <a:r>
              <a:rPr lang="en-US"/>
              <a:t>Click icon to add picture</a:t>
            </a:r>
          </a:p>
        </p:txBody>
      </p:sp>
    </p:spTree>
    <p:extLst>
      <p:ext uri="{BB962C8B-B14F-4D97-AF65-F5344CB8AC3E}">
        <p14:creationId xmlns:p14="http://schemas.microsoft.com/office/powerpoint/2010/main" val="333848982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66326525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cSld name="What we do">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2593434" y="134953"/>
            <a:ext cx="4237073" cy="1325563"/>
          </a:xfrm>
        </p:spPr>
        <p:txBody>
          <a:bodyPr/>
          <a:lstStyle>
            <a:lvl1pPr algn="ctr">
              <a:defRPr baseline="0">
                <a:solidFill>
                  <a:schemeClr val="tx1">
                    <a:lumMod val="65000"/>
                    <a:lumOff val="35000"/>
                  </a:schemeClr>
                </a:solidFill>
              </a:defRPr>
            </a:lvl1pPr>
          </a:lstStyle>
          <a:p>
            <a:r>
              <a:rPr lang="en-US" dirty="0"/>
              <a:t>CSH: WHAT WE DO</a:t>
            </a:r>
          </a:p>
        </p:txBody>
      </p:sp>
      <p:sp>
        <p:nvSpPr>
          <p:cNvPr id="6" name="Footer Placeholder 4"/>
          <p:cNvSpPr>
            <a:spLocks noGrp="1"/>
          </p:cNvSpPr>
          <p:nvPr>
            <p:ph type="ftr" sz="quarter" idx="3"/>
          </p:nvPr>
        </p:nvSpPr>
        <p:spPr>
          <a:xfrm>
            <a:off x="420330" y="6356351"/>
            <a:ext cx="6496664" cy="365125"/>
          </a:xfrm>
          <a:prstGeom prst="rect">
            <a:avLst/>
          </a:prstGeom>
        </p:spPr>
        <p:txBody>
          <a:bodyPr vert="horz" lIns="91440" tIns="45720" rIns="91440" bIns="45720" rtlCol="0" anchor="ctr"/>
          <a:lstStyle>
            <a:lvl1pPr algn="ctr">
              <a:defRPr sz="900">
                <a:solidFill>
                  <a:schemeClr val="tx1">
                    <a:tint val="75000"/>
                  </a:schemeClr>
                </a:solidFill>
              </a:defRPr>
            </a:lvl1pPr>
          </a:lstStyle>
          <a:p>
            <a:r>
              <a:rPr lang="en-US" sz="900" dirty="0">
                <a:solidFill>
                  <a:srgbClr val="4F5053"/>
                </a:solidFill>
                <a:latin typeface="Arial"/>
              </a:rPr>
              <a:t>© All rights reserved. No utilization or reproduction of this material is allowed without the written permission of CSH.</a:t>
            </a:r>
          </a:p>
          <a:p>
            <a:endParaRPr lang="en-US" dirty="0"/>
          </a:p>
        </p:txBody>
      </p:sp>
      <p:sp>
        <p:nvSpPr>
          <p:cNvPr id="7" name="Oval 6"/>
          <p:cNvSpPr/>
          <p:nvPr userDrawn="1"/>
        </p:nvSpPr>
        <p:spPr>
          <a:xfrm>
            <a:off x="1246239" y="2378479"/>
            <a:ext cx="1157749" cy="1491756"/>
          </a:xfrm>
          <a:prstGeom prst="ellipse">
            <a:avLst/>
          </a:prstGeom>
          <a:solidFill>
            <a:schemeClr val="accent1"/>
          </a:solidFill>
          <a:ln w="28575" cap="flat" cmpd="sng" algn="ctr">
            <a:solidFill>
              <a:schemeClr val="accent1"/>
            </a:solidFill>
            <a:prstDash val="solid"/>
          </a:ln>
          <a:effectLst/>
        </p:spPr>
        <p:style>
          <a:lnRef idx="2">
            <a:scrgbClr r="0" g="0" b="0"/>
          </a:lnRef>
          <a:fillRef idx="1">
            <a:scrgbClr r="0" g="0" b="0"/>
          </a:fillRef>
          <a:effectRef idx="0">
            <a:scrgbClr r="0" g="0" b="0"/>
          </a:effectRef>
          <a:fontRef idx="minor">
            <a:schemeClr val="lt1">
              <a:hueOff val="0"/>
              <a:satOff val="0"/>
              <a:lumOff val="0"/>
              <a:alphaOff val="0"/>
            </a:schemeClr>
          </a:fontRef>
        </p:style>
      </p:sp>
      <p:sp>
        <p:nvSpPr>
          <p:cNvPr id="3" name="Rectangle 2"/>
          <p:cNvSpPr/>
          <p:nvPr userDrawn="1"/>
        </p:nvSpPr>
        <p:spPr>
          <a:xfrm>
            <a:off x="738803" y="1156883"/>
            <a:ext cx="7946335" cy="923330"/>
          </a:xfrm>
          <a:prstGeom prst="rect">
            <a:avLst/>
          </a:prstGeom>
        </p:spPr>
        <p:txBody>
          <a:bodyPr wrap="square">
            <a:spAutoFit/>
          </a:bodyPr>
          <a:lstStyle/>
          <a:p>
            <a:pPr lvl="0" algn="ctr">
              <a:buClr>
                <a:srgbClr val="6BBADD"/>
              </a:buClr>
            </a:pPr>
            <a:r>
              <a:rPr lang="en-US" sz="1800" dirty="0">
                <a:solidFill>
                  <a:srgbClr val="626262"/>
                </a:solidFill>
                <a:latin typeface="+mn-lt"/>
              </a:rPr>
              <a:t>CSH is a touchstone for new ideas and best practices, a collaborative and pragmatic community partner, and an influential advocate for supportive housing</a:t>
            </a:r>
            <a:endParaRPr kumimoji="0" lang="en-US" sz="1800" b="0" i="0" u="none" strike="noStrike" kern="1200" cap="none" spc="-15" normalizeH="0" baseline="0" noProof="0" dirty="0">
              <a:ln>
                <a:noFill/>
              </a:ln>
              <a:solidFill>
                <a:srgbClr val="626262"/>
              </a:solidFill>
              <a:effectLst/>
              <a:uLnTx/>
              <a:uFillTx/>
              <a:latin typeface="+mn-lt"/>
            </a:endParaRPr>
          </a:p>
        </p:txBody>
      </p:sp>
      <p:sp>
        <p:nvSpPr>
          <p:cNvPr id="10" name="Oval 9"/>
          <p:cNvSpPr/>
          <p:nvPr userDrawn="1"/>
        </p:nvSpPr>
        <p:spPr>
          <a:xfrm>
            <a:off x="4940520" y="2399072"/>
            <a:ext cx="1180061" cy="1471164"/>
          </a:xfrm>
          <a:prstGeom prst="ellipse">
            <a:avLst/>
          </a:prstGeom>
          <a:solidFill>
            <a:schemeClr val="accent6"/>
          </a:solidFill>
          <a:ln w="28575" cap="flat" cmpd="sng" algn="ctr">
            <a:noFill/>
            <a:prstDash val="solid"/>
          </a:ln>
          <a:effectLst/>
        </p:spPr>
        <p:style>
          <a:lnRef idx="2">
            <a:scrgbClr r="0" g="0" b="0"/>
          </a:lnRef>
          <a:fillRef idx="1">
            <a:scrgbClr r="0" g="0" b="0"/>
          </a:fillRef>
          <a:effectRef idx="0">
            <a:scrgbClr r="0" g="0" b="0"/>
          </a:effectRef>
          <a:fontRef idx="minor">
            <a:schemeClr val="lt1">
              <a:hueOff val="0"/>
              <a:satOff val="0"/>
              <a:lumOff val="0"/>
              <a:alphaOff val="0"/>
            </a:schemeClr>
          </a:fontRef>
        </p:style>
      </p:sp>
      <p:sp>
        <p:nvSpPr>
          <p:cNvPr id="11" name="Oval 10"/>
          <p:cNvSpPr/>
          <p:nvPr userDrawn="1"/>
        </p:nvSpPr>
        <p:spPr>
          <a:xfrm>
            <a:off x="3091762" y="2378479"/>
            <a:ext cx="1160984" cy="1491756"/>
          </a:xfrm>
          <a:prstGeom prst="ellipse">
            <a:avLst/>
          </a:prstGeom>
          <a:solidFill>
            <a:schemeClr val="accent5"/>
          </a:solidFill>
          <a:ln w="28575" cap="flat" cmpd="sng" algn="ctr">
            <a:noFill/>
            <a:prstDash val="solid"/>
          </a:ln>
          <a:effectLst/>
        </p:spPr>
        <p:style>
          <a:lnRef idx="2">
            <a:scrgbClr r="0" g="0" b="0"/>
          </a:lnRef>
          <a:fillRef idx="1">
            <a:scrgbClr r="0" g="0" b="0"/>
          </a:fillRef>
          <a:effectRef idx="0">
            <a:scrgbClr r="0" g="0" b="0"/>
          </a:effectRef>
          <a:fontRef idx="minor">
            <a:schemeClr val="lt1">
              <a:hueOff val="0"/>
              <a:satOff val="0"/>
              <a:lumOff val="0"/>
              <a:alphaOff val="0"/>
            </a:schemeClr>
          </a:fontRef>
        </p:style>
      </p:sp>
      <p:sp>
        <p:nvSpPr>
          <p:cNvPr id="12" name="Oval 11"/>
          <p:cNvSpPr/>
          <p:nvPr userDrawn="1"/>
        </p:nvSpPr>
        <p:spPr>
          <a:xfrm>
            <a:off x="6725265" y="2398143"/>
            <a:ext cx="1224997" cy="1472092"/>
          </a:xfrm>
          <a:prstGeom prst="ellipse">
            <a:avLst/>
          </a:prstGeom>
          <a:solidFill>
            <a:schemeClr val="accent4"/>
          </a:solidFill>
          <a:ln w="28575" cap="flat" cmpd="sng" algn="ctr">
            <a:noFill/>
            <a:prstDash val="solid"/>
          </a:ln>
          <a:effectLst/>
        </p:spPr>
        <p:style>
          <a:lnRef idx="2">
            <a:scrgbClr r="0" g="0" b="0"/>
          </a:lnRef>
          <a:fillRef idx="1">
            <a:scrgbClr r="0" g="0" b="0"/>
          </a:fillRef>
          <a:effectRef idx="0">
            <a:scrgbClr r="0" g="0" b="0"/>
          </a:effectRef>
          <a:fontRef idx="minor">
            <a:schemeClr val="lt1">
              <a:hueOff val="0"/>
              <a:satOff val="0"/>
              <a:lumOff val="0"/>
              <a:alphaOff val="0"/>
            </a:schemeClr>
          </a:fontRef>
        </p:style>
      </p:sp>
      <p:sp>
        <p:nvSpPr>
          <p:cNvPr id="13" name="Rectangle 12"/>
          <p:cNvSpPr/>
          <p:nvPr userDrawn="1"/>
        </p:nvSpPr>
        <p:spPr>
          <a:xfrm>
            <a:off x="667316" y="4203636"/>
            <a:ext cx="2424446" cy="646331"/>
          </a:xfrm>
          <a:prstGeom prst="rect">
            <a:avLst/>
          </a:prstGeom>
        </p:spPr>
        <p:txBody>
          <a:bodyPr wrap="square">
            <a:spAutoFit/>
          </a:bodyPr>
          <a:lstStyle/>
          <a:p>
            <a:pPr lvl="0" algn="ctr">
              <a:buClr>
                <a:srgbClr val="6BBADD"/>
              </a:buClr>
            </a:pPr>
            <a:r>
              <a:rPr kumimoji="0" lang="en-US" sz="1800" b="0" i="0" u="none" strike="noStrike" kern="1200" cap="none" spc="0" normalizeH="0" baseline="0" noProof="0" dirty="0">
                <a:ln>
                  <a:noFill/>
                </a:ln>
                <a:solidFill>
                  <a:srgbClr val="626262"/>
                </a:solidFill>
                <a:effectLst/>
                <a:uLnTx/>
                <a:uFillTx/>
                <a:latin typeface="+mn-lt"/>
              </a:rPr>
              <a:t>TRAINING AND EDUCATION</a:t>
            </a:r>
            <a:endParaRPr kumimoji="0" lang="en-US" sz="1800" b="0" i="0" u="none" strike="noStrike" kern="1200" cap="none" spc="-15" normalizeH="0" baseline="0" noProof="0" dirty="0">
              <a:ln>
                <a:noFill/>
              </a:ln>
              <a:solidFill>
                <a:srgbClr val="626262"/>
              </a:solidFill>
              <a:effectLst/>
              <a:uLnTx/>
              <a:uFillTx/>
              <a:latin typeface="+mn-lt"/>
            </a:endParaRPr>
          </a:p>
        </p:txBody>
      </p:sp>
      <p:sp>
        <p:nvSpPr>
          <p:cNvPr id="14" name="Rectangle 13"/>
          <p:cNvSpPr/>
          <p:nvPr userDrawn="1"/>
        </p:nvSpPr>
        <p:spPr>
          <a:xfrm>
            <a:off x="2516074" y="4203636"/>
            <a:ext cx="2424446" cy="369332"/>
          </a:xfrm>
          <a:prstGeom prst="rect">
            <a:avLst/>
          </a:prstGeom>
        </p:spPr>
        <p:txBody>
          <a:bodyPr wrap="square">
            <a:spAutoFit/>
          </a:bodyPr>
          <a:lstStyle/>
          <a:p>
            <a:pPr lvl="0" algn="ctr">
              <a:buClr>
                <a:srgbClr val="6BBADD"/>
              </a:buClr>
            </a:pPr>
            <a:r>
              <a:rPr kumimoji="0" lang="en-US" sz="1800" b="0" i="0" u="none" strike="noStrike" kern="1200" cap="none" spc="0" normalizeH="0" baseline="0" noProof="0" dirty="0">
                <a:ln>
                  <a:noFill/>
                </a:ln>
                <a:solidFill>
                  <a:srgbClr val="626262"/>
                </a:solidFill>
                <a:effectLst/>
                <a:uLnTx/>
                <a:uFillTx/>
                <a:latin typeface="+mn-lt"/>
              </a:rPr>
              <a:t>LENDING</a:t>
            </a:r>
            <a:endParaRPr kumimoji="0" lang="en-US" sz="1800" b="0" i="0" u="none" strike="noStrike" kern="1200" cap="none" spc="-15" normalizeH="0" baseline="0" noProof="0" dirty="0">
              <a:ln>
                <a:noFill/>
              </a:ln>
              <a:solidFill>
                <a:srgbClr val="626262"/>
              </a:solidFill>
              <a:effectLst/>
              <a:uLnTx/>
              <a:uFillTx/>
              <a:latin typeface="+mn-lt"/>
            </a:endParaRPr>
          </a:p>
        </p:txBody>
      </p:sp>
      <p:sp>
        <p:nvSpPr>
          <p:cNvPr id="15" name="Rectangle 14"/>
          <p:cNvSpPr/>
          <p:nvPr userDrawn="1"/>
        </p:nvSpPr>
        <p:spPr>
          <a:xfrm>
            <a:off x="4364831" y="4203636"/>
            <a:ext cx="2424446" cy="369332"/>
          </a:xfrm>
          <a:prstGeom prst="rect">
            <a:avLst/>
          </a:prstGeom>
        </p:spPr>
        <p:txBody>
          <a:bodyPr wrap="square">
            <a:spAutoFit/>
          </a:bodyPr>
          <a:lstStyle/>
          <a:p>
            <a:pPr lvl="0" algn="ctr">
              <a:buClr>
                <a:srgbClr val="6BBADD"/>
              </a:buClr>
            </a:pPr>
            <a:r>
              <a:rPr kumimoji="0" lang="en-US" sz="1800" b="0" i="0" u="none" strike="noStrike" kern="1200" cap="none" spc="0" normalizeH="0" baseline="0" noProof="0" dirty="0">
                <a:ln>
                  <a:noFill/>
                </a:ln>
                <a:solidFill>
                  <a:srgbClr val="626262"/>
                </a:solidFill>
                <a:effectLst/>
                <a:uLnTx/>
                <a:uFillTx/>
                <a:latin typeface="+mn-lt"/>
              </a:rPr>
              <a:t>POLICY REFORM</a:t>
            </a:r>
            <a:endParaRPr kumimoji="0" lang="en-US" sz="1800" b="0" i="0" u="none" strike="noStrike" kern="1200" cap="none" spc="-15" normalizeH="0" baseline="0" noProof="0" dirty="0">
              <a:ln>
                <a:noFill/>
              </a:ln>
              <a:solidFill>
                <a:srgbClr val="626262"/>
              </a:solidFill>
              <a:effectLst/>
              <a:uLnTx/>
              <a:uFillTx/>
              <a:latin typeface="+mn-lt"/>
            </a:endParaRPr>
          </a:p>
        </p:txBody>
      </p:sp>
      <p:sp>
        <p:nvSpPr>
          <p:cNvPr id="16" name="Rectangle 15"/>
          <p:cNvSpPr/>
          <p:nvPr userDrawn="1"/>
        </p:nvSpPr>
        <p:spPr>
          <a:xfrm>
            <a:off x="6272581" y="4203636"/>
            <a:ext cx="2424446" cy="923330"/>
          </a:xfrm>
          <a:prstGeom prst="rect">
            <a:avLst/>
          </a:prstGeom>
        </p:spPr>
        <p:txBody>
          <a:bodyPr wrap="square">
            <a:spAutoFit/>
          </a:bodyPr>
          <a:lstStyle/>
          <a:p>
            <a:pPr lvl="0" algn="ctr">
              <a:buClr>
                <a:srgbClr val="6BBADD"/>
              </a:buClr>
            </a:pPr>
            <a:r>
              <a:rPr kumimoji="0" lang="en-US" sz="1800" b="0" i="0" u="none" strike="noStrike" kern="1200" cap="none" spc="0" normalizeH="0" baseline="0" noProof="0" dirty="0">
                <a:ln>
                  <a:noFill/>
                </a:ln>
                <a:solidFill>
                  <a:srgbClr val="626262"/>
                </a:solidFill>
                <a:effectLst/>
                <a:uLnTx/>
                <a:uFillTx/>
                <a:latin typeface="+mn-lt"/>
              </a:rPr>
              <a:t>CONSULTING &amp; TECHNICAL</a:t>
            </a:r>
          </a:p>
          <a:p>
            <a:pPr lvl="0" algn="ctr">
              <a:buClr>
                <a:srgbClr val="6BBADD"/>
              </a:buClr>
            </a:pPr>
            <a:r>
              <a:rPr kumimoji="0" lang="en-US" sz="1800" b="0" i="0" u="none" strike="noStrike" kern="1200" cap="none" spc="0" normalizeH="0" baseline="0" noProof="0" dirty="0">
                <a:ln>
                  <a:noFill/>
                </a:ln>
                <a:solidFill>
                  <a:srgbClr val="626262"/>
                </a:solidFill>
                <a:effectLst/>
                <a:uLnTx/>
                <a:uFillTx/>
                <a:latin typeface="+mn-lt"/>
              </a:rPr>
              <a:t> ASSISTANCE</a:t>
            </a:r>
            <a:endParaRPr kumimoji="0" lang="en-US" sz="1800" b="0" i="0" u="none" strike="noStrike" kern="1200" cap="none" spc="-15" normalizeH="0" baseline="0" noProof="0" dirty="0">
              <a:ln>
                <a:noFill/>
              </a:ln>
              <a:solidFill>
                <a:srgbClr val="626262"/>
              </a:solidFill>
              <a:effectLst/>
              <a:uLnTx/>
              <a:uFillTx/>
              <a:latin typeface="+mn-lt"/>
            </a:endParaRPr>
          </a:p>
        </p:txBody>
      </p:sp>
      <p:pic>
        <p:nvPicPr>
          <p:cNvPr id="17" name="Picture 1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367913" y="2486157"/>
            <a:ext cx="914400" cy="1219200"/>
          </a:xfrm>
          <a:prstGeom prst="rect">
            <a:avLst/>
          </a:prstGeom>
        </p:spPr>
      </p:pic>
      <p:pic>
        <p:nvPicPr>
          <p:cNvPr id="18" name="Picture 17"/>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3235108" y="2463427"/>
            <a:ext cx="914400" cy="1219200"/>
          </a:xfrm>
          <a:prstGeom prst="rect">
            <a:avLst/>
          </a:prstGeom>
        </p:spPr>
      </p:pic>
      <p:pic>
        <p:nvPicPr>
          <p:cNvPr id="19" name="Picture 18"/>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5067355" y="2453595"/>
            <a:ext cx="914400" cy="1219200"/>
          </a:xfrm>
          <a:prstGeom prst="rect">
            <a:avLst/>
          </a:prstGeom>
        </p:spPr>
      </p:pic>
      <p:pic>
        <p:nvPicPr>
          <p:cNvPr id="20" name="Picture 19"/>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6894872" y="2515178"/>
            <a:ext cx="914400" cy="1219200"/>
          </a:xfrm>
          <a:prstGeom prst="rect">
            <a:avLst/>
          </a:prstGeom>
        </p:spPr>
      </p:pic>
    </p:spTree>
    <p:extLst>
      <p:ext uri="{BB962C8B-B14F-4D97-AF65-F5344CB8AC3E}">
        <p14:creationId xmlns:p14="http://schemas.microsoft.com/office/powerpoint/2010/main" val="148565666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897951B-5807-4391-A860-3D28EC1626B3}" type="datetimeFigureOut">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3/19/2020</a:t>
            </a:fld>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AAB925B-14BB-4BC7-B991-37789006DB2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4183129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theme" Target="../theme/theme2.xml"/><Relationship Id="rId1" Type="http://schemas.openxmlformats.org/officeDocument/2006/relationships/slideLayout" Target="../slideLayouts/slideLayout18.xml"/></Relationships>
</file>

<file path=ppt/slideMasters/_rels/slideMaster3.xml.rels><?xml version="1.0" encoding="UTF-8" standalone="yes"?>
<Relationships xmlns="http://schemas.openxmlformats.org/package/2006/relationships"><Relationship Id="rId3" Type="http://schemas.openxmlformats.org/officeDocument/2006/relationships/slideLayout" Target="../slideLayouts/slideLayout21.xml"/><Relationship Id="rId2" Type="http://schemas.openxmlformats.org/officeDocument/2006/relationships/slideLayout" Target="../slideLayouts/slideLayout20.xml"/><Relationship Id="rId1" Type="http://schemas.openxmlformats.org/officeDocument/2006/relationships/slideLayout" Target="../slideLayouts/slideLayout19.xml"/><Relationship Id="rId4" Type="http://schemas.openxmlformats.org/officeDocument/2006/relationships/theme" Target="../theme/theme3.xml"/></Relationships>
</file>

<file path=ppt/slideMasters/_rels/slideMaster4.xml.rels><?xml version="1.0" encoding="UTF-8" standalone="yes"?>
<Relationships xmlns="http://schemas.openxmlformats.org/package/2006/relationships"><Relationship Id="rId2" Type="http://schemas.openxmlformats.org/officeDocument/2006/relationships/theme" Target="../theme/theme4.xml"/><Relationship Id="rId1"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758952"/>
            <a:ext cx="2582693" cy="533095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89689" y="1123838"/>
            <a:ext cx="2210612" cy="460118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8" name="Rectangle 37"/>
          <p:cNvSpPr/>
          <p:nvPr/>
        </p:nvSpPr>
        <p:spPr>
          <a:xfrm>
            <a:off x="8861898" y="758952"/>
            <a:ext cx="288036" cy="5330952"/>
          </a:xfrm>
          <a:prstGeom prst="rect">
            <a:avLst/>
          </a:prstGeom>
          <a:solidFill>
            <a:srgbClr val="C8C8C8">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Text Placeholder 2"/>
          <p:cNvSpPr>
            <a:spLocks noGrp="1"/>
          </p:cNvSpPr>
          <p:nvPr>
            <p:ph type="body" idx="1"/>
          </p:nvPr>
        </p:nvSpPr>
        <p:spPr>
          <a:xfrm>
            <a:off x="2901951" y="864108"/>
            <a:ext cx="5486400" cy="5120640"/>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Footer Placeholder 4"/>
          <p:cNvSpPr>
            <a:spLocks noGrp="1"/>
          </p:cNvSpPr>
          <p:nvPr>
            <p:ph type="ftr" sz="quarter" idx="3"/>
          </p:nvPr>
        </p:nvSpPr>
        <p:spPr>
          <a:xfrm>
            <a:off x="189688" y="6366610"/>
            <a:ext cx="7430311" cy="365125"/>
          </a:xfrm>
          <a:prstGeom prst="rect">
            <a:avLst/>
          </a:prstGeom>
        </p:spPr>
        <p:txBody>
          <a:bodyPr vert="horz" lIns="91440" tIns="45720" rIns="91440" bIns="45720" rtlCol="0" anchor="ctr"/>
          <a:lstStyle>
            <a:lvl1pPr algn="l">
              <a:defRPr sz="800">
                <a:solidFill>
                  <a:schemeClr val="accent6">
                    <a:lumMod val="50000"/>
                  </a:schemeClr>
                </a:solidFill>
              </a:defRPr>
            </a:lvl1pPr>
          </a:lstStyle>
          <a:p>
            <a:r>
              <a:rPr lang="en-US" dirty="0"/>
              <a:t>© All rights reserved. No utilization or reproduction of this material is allowed without the written permission of CSH.</a:t>
            </a:r>
          </a:p>
        </p:txBody>
      </p:sp>
      <p:pic>
        <p:nvPicPr>
          <p:cNvPr id="4" name="Picture 3"/>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7675330" y="6248454"/>
            <a:ext cx="1186568" cy="601436"/>
          </a:xfrm>
          <a:prstGeom prst="rect">
            <a:avLst/>
          </a:prstGeom>
        </p:spPr>
      </p:pic>
    </p:spTree>
    <p:extLst>
      <p:ext uri="{BB962C8B-B14F-4D97-AF65-F5344CB8AC3E}">
        <p14:creationId xmlns:p14="http://schemas.microsoft.com/office/powerpoint/2010/main" val="2808462610"/>
      </p:ext>
    </p:extLst>
  </p:cSld>
  <p:clrMap bg1="lt1" tx1="dk1" bg2="lt2" tx2="dk2" accent1="accent1" accent2="accent2" accent3="accent3" accent4="accent4" accent5="accent5" accent6="accent6" hlink="hlink" folHlink="folHlink"/>
  <p:sldLayoutIdLst>
    <p:sldLayoutId id="2147483715" r:id="rId1"/>
    <p:sldLayoutId id="2147483721" r:id="rId2"/>
    <p:sldLayoutId id="2147483728" r:id="rId3"/>
    <p:sldLayoutId id="2147483731" r:id="rId4"/>
    <p:sldLayoutId id="2147483732" r:id="rId5"/>
    <p:sldLayoutId id="2147483729" r:id="rId6"/>
    <p:sldLayoutId id="2147483730" r:id="rId7"/>
    <p:sldLayoutId id="2147483716" r:id="rId8"/>
    <p:sldLayoutId id="2147483717" r:id="rId9"/>
    <p:sldLayoutId id="2147483718" r:id="rId10"/>
    <p:sldLayoutId id="2147483719" r:id="rId11"/>
    <p:sldLayoutId id="2147483720" r:id="rId12"/>
    <p:sldLayoutId id="2147483722" r:id="rId13"/>
    <p:sldLayoutId id="2147483723" r:id="rId14"/>
    <p:sldLayoutId id="2147483724" r:id="rId15"/>
    <p:sldLayoutId id="2147483727" r:id="rId16"/>
    <p:sldLayoutId id="2147483745" r:id="rId17"/>
  </p:sldLayoutIdLst>
  <p:hf sldNum="0" hdr="0" dt="0"/>
  <p:txStyles>
    <p:title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2"/>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758952"/>
            <a:ext cx="2582693" cy="533095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89689" y="1123838"/>
            <a:ext cx="2210612" cy="460118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2901951" y="758952"/>
            <a:ext cx="5897782" cy="5225796"/>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251187" y="6089904"/>
            <a:ext cx="1548546" cy="784912"/>
          </a:xfrm>
          <a:prstGeom prst="rect">
            <a:avLst/>
          </a:prstGeom>
        </p:spPr>
      </p:pic>
    </p:spTree>
    <p:extLst>
      <p:ext uri="{BB962C8B-B14F-4D97-AF65-F5344CB8AC3E}">
        <p14:creationId xmlns:p14="http://schemas.microsoft.com/office/powerpoint/2010/main" val="319750536"/>
      </p:ext>
    </p:extLst>
  </p:cSld>
  <p:clrMap bg1="lt1" tx1="dk1" bg2="lt2" tx2="dk2" accent1="accent1" accent2="accent2" accent3="accent3" accent4="accent4" accent5="accent5" accent6="accent6" hlink="hlink" folHlink="folHlink"/>
  <p:sldLayoutIdLst>
    <p:sldLayoutId id="2147483734" r:id="rId1"/>
  </p:sldLayoutIdLst>
  <p:txStyles>
    <p:title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buClr>
        <a:buFont typeface="Wingdings 2" pitchFamily="18" charset="2"/>
        <a:buChar char=""/>
        <a:defRPr sz="1900" kern="1200">
          <a:solidFill>
            <a:schemeClr val="tx1">
              <a:lumMod val="65000"/>
              <a:lumOff val="35000"/>
            </a:schemeClr>
          </a:solidFill>
          <a:latin typeface="+mn-lt"/>
          <a:ea typeface="+mn-ea"/>
          <a:cs typeface="+mn-cs"/>
        </a:defRPr>
      </a:lvl1pPr>
      <a:lvl2pPr marL="6858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700" kern="1200">
          <a:solidFill>
            <a:schemeClr val="tx1">
              <a:lumMod val="65000"/>
              <a:lumOff val="35000"/>
            </a:schemeClr>
          </a:solidFill>
          <a:latin typeface="+mn-lt"/>
          <a:ea typeface="+mn-ea"/>
          <a:cs typeface="+mn-cs"/>
        </a:defRPr>
      </a:lvl2pPr>
      <a:lvl3pPr marL="11430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500" kern="1200">
          <a:solidFill>
            <a:schemeClr val="tx1">
              <a:lumMod val="65000"/>
              <a:lumOff val="35000"/>
            </a:schemeClr>
          </a:solidFill>
          <a:latin typeface="+mn-lt"/>
          <a:ea typeface="+mn-ea"/>
          <a:cs typeface="+mn-cs"/>
        </a:defRPr>
      </a:lvl3pPr>
      <a:lvl4pPr marL="16002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4pPr>
      <a:lvl5pPr marL="2057400" indent="-18288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8pPr>
      <a:lvl9pPr marL="3886200" indent="-228600" algn="l" defTabSz="914400" rtl="0" eaLnBrk="1" latinLnBrk="0" hangingPunct="1">
        <a:lnSpc>
          <a:spcPct val="90000"/>
        </a:lnSpc>
        <a:spcBef>
          <a:spcPts val="250"/>
        </a:spcBef>
        <a:spcAft>
          <a:spcPts val="250"/>
        </a:spcAft>
        <a:buClr>
          <a:schemeClr val="accent1"/>
        </a:buClr>
        <a:buFont typeface="Wingdings 2" pitchFamily="18" charset="2"/>
        <a:buChar char=""/>
        <a:defRPr sz="1300" kern="120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742393001"/>
      </p:ext>
    </p:extLst>
  </p:cSld>
  <p:clrMap bg1="lt1" tx1="dk1" bg2="lt2" tx2="dk2" accent1="accent1" accent2="accent2" accent3="accent3" accent4="accent4" accent5="accent5" accent6="accent6" hlink="hlink" folHlink="folHlink"/>
  <p:sldLayoutIdLst>
    <p:sldLayoutId id="2147483737" r:id="rId1"/>
    <p:sldLayoutId id="2147483739" r:id="rId2"/>
    <p:sldLayoutId id="2147483744" r:id="rId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2"/>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accent5"/>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accent3"/>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bg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accent4"/>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4897951B-5807-4391-A860-3D28EC1626B3}" type="datetimeFigureOut">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3/19/2020</a:t>
            </a:fld>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0AAB925B-14BB-4BC7-B991-37789006DB24}"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16747876"/>
      </p:ext>
    </p:extLst>
  </p:cSld>
  <p:clrMap bg1="lt1" tx1="dk1" bg2="lt2" tx2="dk2" accent1="accent1" accent2="accent2" accent3="accent3" accent4="accent4" accent5="accent5" accent6="accent6" hlink="hlink" folHlink="folHlink"/>
  <p:sldLayoutIdLst>
    <p:sldLayoutId id="2147483743" r:id="rId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notesSlide" Target="../notesSlides/notesSlide1.xml"/><Relationship Id="rId2" Type="http://schemas.openxmlformats.org/officeDocument/2006/relationships/slideLayout" Target="../slideLayouts/slideLayout2.xml"/><Relationship Id="rId1" Type="http://schemas.openxmlformats.org/officeDocument/2006/relationships/tags" Target="../tags/tag1.xml"/><Relationship Id="rId5" Type="http://schemas.openxmlformats.org/officeDocument/2006/relationships/image" Target="../media/image12.PNG"/><Relationship Id="rId4" Type="http://schemas.openxmlformats.org/officeDocument/2006/relationships/image" Target="../media/image11.PNG"/></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1.xml"/><Relationship Id="rId1" Type="http://schemas.openxmlformats.org/officeDocument/2006/relationships/tags" Target="../tags/tag2.xml"/></Relationships>
</file>

<file path=ppt/slides/_rels/slide3.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3.xml"/><Relationship Id="rId1" Type="http://schemas.openxmlformats.org/officeDocument/2006/relationships/slideLayout" Target="../slideLayouts/slideLayout8.xml"/><Relationship Id="rId5" Type="http://schemas.openxmlformats.org/officeDocument/2006/relationships/image" Target="../media/image15.png"/><Relationship Id="rId4" Type="http://schemas.openxmlformats.org/officeDocument/2006/relationships/image" Target="../media/image14.jpg"/></Relationships>
</file>

<file path=ppt/slides/_rels/slide4.xml.rels><?xml version="1.0" encoding="UTF-8" standalone="yes"?>
<Relationships xmlns="http://schemas.openxmlformats.org/package/2006/relationships"><Relationship Id="rId8" Type="http://schemas.openxmlformats.org/officeDocument/2006/relationships/diagramColors" Target="../diagrams/colors1.xml"/><Relationship Id="rId3" Type="http://schemas.openxmlformats.org/officeDocument/2006/relationships/notesSlide" Target="../notesSlides/notesSlide4.xml"/><Relationship Id="rId7" Type="http://schemas.openxmlformats.org/officeDocument/2006/relationships/diagramQuickStyle" Target="../diagrams/quickStyle1.xml"/><Relationship Id="rId12" Type="http://schemas.openxmlformats.org/officeDocument/2006/relationships/image" Target="../media/image19.emf"/><Relationship Id="rId2" Type="http://schemas.openxmlformats.org/officeDocument/2006/relationships/slideLayout" Target="../slideLayouts/slideLayout2.xml"/><Relationship Id="rId1" Type="http://schemas.openxmlformats.org/officeDocument/2006/relationships/tags" Target="../tags/tag3.xml"/><Relationship Id="rId6" Type="http://schemas.openxmlformats.org/officeDocument/2006/relationships/diagramLayout" Target="../diagrams/layout1.xml"/><Relationship Id="rId11" Type="http://schemas.openxmlformats.org/officeDocument/2006/relationships/image" Target="../media/image18.png"/><Relationship Id="rId5" Type="http://schemas.openxmlformats.org/officeDocument/2006/relationships/diagramData" Target="../diagrams/data1.xml"/><Relationship Id="rId10" Type="http://schemas.openxmlformats.org/officeDocument/2006/relationships/image" Target="../media/image17.png"/><Relationship Id="rId4" Type="http://schemas.openxmlformats.org/officeDocument/2006/relationships/image" Target="../media/image16.tmp"/><Relationship Id="rId9" Type="http://schemas.microsoft.com/office/2007/relationships/diagramDrawing" Target="../diagrams/drawing1.xml"/></Relationships>
</file>

<file path=ppt/slides/_rels/slide5.xml.rels><?xml version="1.0" encoding="UTF-8" standalone="yes"?>
<Relationships xmlns="http://schemas.openxmlformats.org/package/2006/relationships"><Relationship Id="rId8" Type="http://schemas.microsoft.com/office/2007/relationships/diagramDrawing" Target="../diagrams/drawing2.xml"/><Relationship Id="rId13" Type="http://schemas.openxmlformats.org/officeDocument/2006/relationships/image" Target="../media/image18.png"/><Relationship Id="rId3" Type="http://schemas.openxmlformats.org/officeDocument/2006/relationships/notesSlide" Target="../notesSlides/notesSlide5.xml"/><Relationship Id="rId7" Type="http://schemas.openxmlformats.org/officeDocument/2006/relationships/diagramColors" Target="../diagrams/colors2.xml"/><Relationship Id="rId12" Type="http://schemas.openxmlformats.org/officeDocument/2006/relationships/image" Target="../media/image17.png"/><Relationship Id="rId2" Type="http://schemas.openxmlformats.org/officeDocument/2006/relationships/slideLayout" Target="../slideLayouts/slideLayout2.xml"/><Relationship Id="rId1" Type="http://schemas.openxmlformats.org/officeDocument/2006/relationships/tags" Target="../tags/tag4.xml"/><Relationship Id="rId6" Type="http://schemas.openxmlformats.org/officeDocument/2006/relationships/diagramQuickStyle" Target="../diagrams/quickStyle2.xml"/><Relationship Id="rId11" Type="http://schemas.openxmlformats.org/officeDocument/2006/relationships/image" Target="../media/image22.emf"/><Relationship Id="rId5" Type="http://schemas.openxmlformats.org/officeDocument/2006/relationships/diagramLayout" Target="../diagrams/layout2.xml"/><Relationship Id="rId10" Type="http://schemas.openxmlformats.org/officeDocument/2006/relationships/image" Target="../media/image21.emf"/><Relationship Id="rId4" Type="http://schemas.openxmlformats.org/officeDocument/2006/relationships/diagramData" Target="../diagrams/data2.xml"/><Relationship Id="rId9" Type="http://schemas.openxmlformats.org/officeDocument/2006/relationships/image" Target="../media/image20.emf"/></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8.xml"/></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21.xml"/><Relationship Id="rId1" Type="http://schemas.openxmlformats.org/officeDocument/2006/relationships/tags" Target="../tags/tag5.xml"/></Relationships>
</file>

<file path=ppt/slides/_rels/slide9.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9.xml"/><Relationship Id="rId1" Type="http://schemas.openxmlformats.org/officeDocument/2006/relationships/slideLayout" Target="../slideLayouts/slideLayout20.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10.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0.xml"/><Relationship Id="rId1" Type="http://schemas.openxmlformats.org/officeDocument/2006/relationships/slideLayout" Target="../slideLayouts/slideLayout20.xml"/></Relationships>
</file>

<file path=ppt/slides/_rels/slide11.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1.xml"/><Relationship Id="rId1" Type="http://schemas.openxmlformats.org/officeDocument/2006/relationships/slideLayout" Target="../slideLayouts/slideLayout20.xml"/></Relationships>
</file>

<file path=ppt/slides/_rels/slide12.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12.xml"/><Relationship Id="rId1" Type="http://schemas.openxmlformats.org/officeDocument/2006/relationships/slideLayout" Target="../slideLayouts/slideLayout8.xml"/></Relationships>
</file>

<file path=ppt/slides/_rels/slide13.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notesSlide" Target="../notesSlides/notesSlide13.xml"/><Relationship Id="rId1" Type="http://schemas.openxmlformats.org/officeDocument/2006/relationships/slideLayout" Target="../slideLayouts/slideLayout8.xml"/></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17.xml"/><Relationship Id="rId1" Type="http://schemas.openxmlformats.org/officeDocument/2006/relationships/tags" Target="../tags/tag6.xml"/></Relationships>
</file>

<file path=ppt/slides/_rels/slide15.xml.rels><?xml version="1.0" encoding="UTF-8" standalone="yes"?>
<Relationships xmlns="http://schemas.openxmlformats.org/package/2006/relationships"><Relationship Id="rId8" Type="http://schemas.openxmlformats.org/officeDocument/2006/relationships/image" Target="../media/image30.png"/><Relationship Id="rId3" Type="http://schemas.openxmlformats.org/officeDocument/2006/relationships/notesSlide" Target="../notesSlides/notesSlide15.xml"/><Relationship Id="rId7" Type="http://schemas.openxmlformats.org/officeDocument/2006/relationships/image" Target="../media/image29.jpeg"/><Relationship Id="rId2" Type="http://schemas.openxmlformats.org/officeDocument/2006/relationships/slideLayout" Target="../slideLayouts/slideLayout12.xml"/><Relationship Id="rId1" Type="http://schemas.openxmlformats.org/officeDocument/2006/relationships/tags" Target="../tags/tag7.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26.jpeg"/></Relationships>
</file>

<file path=ppt/slides/_rels/slide16.xml.rels><?xml version="1.0" encoding="UTF-8" standalone="yes"?>
<Relationships xmlns="http://schemas.openxmlformats.org/package/2006/relationships"><Relationship Id="rId8" Type="http://schemas.microsoft.com/office/2007/relationships/diagramDrawing" Target="../diagrams/drawing4.xml"/><Relationship Id="rId3" Type="http://schemas.openxmlformats.org/officeDocument/2006/relationships/notesSlide" Target="../notesSlides/notesSlide16.xml"/><Relationship Id="rId7" Type="http://schemas.openxmlformats.org/officeDocument/2006/relationships/diagramColors" Target="../diagrams/colors4.xml"/><Relationship Id="rId2" Type="http://schemas.openxmlformats.org/officeDocument/2006/relationships/slideLayout" Target="../slideLayouts/slideLayout7.xml"/><Relationship Id="rId1" Type="http://schemas.openxmlformats.org/officeDocument/2006/relationships/tags" Target="../tags/tag8.xml"/><Relationship Id="rId6" Type="http://schemas.openxmlformats.org/officeDocument/2006/relationships/diagramQuickStyle" Target="../diagrams/quickStyle4.xml"/><Relationship Id="rId5" Type="http://schemas.openxmlformats.org/officeDocument/2006/relationships/diagramLayout" Target="../diagrams/layout4.xml"/><Relationship Id="rId4" Type="http://schemas.openxmlformats.org/officeDocument/2006/relationships/diagramData" Target="../diagrams/data4.xml"/></Relationships>
</file>

<file path=ppt/slides/_rels/slide17.xml.rels><?xml version="1.0" encoding="UTF-8" standalone="yes"?>
<Relationships xmlns="http://schemas.openxmlformats.org/package/2006/relationships"><Relationship Id="rId8" Type="http://schemas.microsoft.com/office/2007/relationships/diagramDrawing" Target="../diagrams/drawing5.xml"/><Relationship Id="rId3" Type="http://schemas.openxmlformats.org/officeDocument/2006/relationships/notesSlide" Target="../notesSlides/notesSlide17.xml"/><Relationship Id="rId7" Type="http://schemas.openxmlformats.org/officeDocument/2006/relationships/diagramColors" Target="../diagrams/colors5.xml"/><Relationship Id="rId2" Type="http://schemas.openxmlformats.org/officeDocument/2006/relationships/slideLayout" Target="../slideLayouts/slideLayout7.xml"/><Relationship Id="rId1" Type="http://schemas.openxmlformats.org/officeDocument/2006/relationships/tags" Target="../tags/tag9.xml"/><Relationship Id="rId6" Type="http://schemas.openxmlformats.org/officeDocument/2006/relationships/diagramQuickStyle" Target="../diagrams/quickStyle5.xml"/><Relationship Id="rId5" Type="http://schemas.openxmlformats.org/officeDocument/2006/relationships/diagramLayout" Target="../diagrams/layout5.xml"/><Relationship Id="rId4" Type="http://schemas.openxmlformats.org/officeDocument/2006/relationships/diagramData" Target="../diagrams/data5.xml"/></Relationships>
</file>

<file path=ppt/slides/_rels/slide18.xml.rels><?xml version="1.0" encoding="UTF-8" standalone="yes"?>
<Relationships xmlns="http://schemas.openxmlformats.org/package/2006/relationships"><Relationship Id="rId8" Type="http://schemas.microsoft.com/office/2007/relationships/diagramDrawing" Target="../diagrams/drawing6.xml"/><Relationship Id="rId3" Type="http://schemas.openxmlformats.org/officeDocument/2006/relationships/notesSlide" Target="../notesSlides/notesSlide18.xml"/><Relationship Id="rId7" Type="http://schemas.openxmlformats.org/officeDocument/2006/relationships/diagramColors" Target="../diagrams/colors6.xml"/><Relationship Id="rId2" Type="http://schemas.openxmlformats.org/officeDocument/2006/relationships/slideLayout" Target="../slideLayouts/slideLayout3.xml"/><Relationship Id="rId1" Type="http://schemas.openxmlformats.org/officeDocument/2006/relationships/tags" Target="../tags/tag10.xml"/><Relationship Id="rId6" Type="http://schemas.openxmlformats.org/officeDocument/2006/relationships/diagramQuickStyle" Target="../diagrams/quickStyle6.xml"/><Relationship Id="rId5" Type="http://schemas.openxmlformats.org/officeDocument/2006/relationships/diagramLayout" Target="../diagrams/layout6.xml"/><Relationship Id="rId4" Type="http://schemas.openxmlformats.org/officeDocument/2006/relationships/diagramData" Target="../diagrams/data6.xml"/></Relationships>
</file>

<file path=ppt/slides/_rels/slide19.xml.rels><?xml version="1.0" encoding="UTF-8" standalone="yes"?>
<Relationships xmlns="http://schemas.openxmlformats.org/package/2006/relationships"><Relationship Id="rId8" Type="http://schemas.microsoft.com/office/2007/relationships/diagramDrawing" Target="../diagrams/drawing7.xml"/><Relationship Id="rId3" Type="http://schemas.openxmlformats.org/officeDocument/2006/relationships/notesSlide" Target="../notesSlides/notesSlide19.xml"/><Relationship Id="rId7" Type="http://schemas.openxmlformats.org/officeDocument/2006/relationships/diagramColors" Target="../diagrams/colors7.xml"/><Relationship Id="rId2" Type="http://schemas.openxmlformats.org/officeDocument/2006/relationships/slideLayout" Target="../slideLayouts/slideLayout4.xml"/><Relationship Id="rId1" Type="http://schemas.openxmlformats.org/officeDocument/2006/relationships/tags" Target="../tags/tag11.xml"/><Relationship Id="rId6" Type="http://schemas.openxmlformats.org/officeDocument/2006/relationships/diagramQuickStyle" Target="../diagrams/quickStyle7.xml"/><Relationship Id="rId5" Type="http://schemas.openxmlformats.org/officeDocument/2006/relationships/diagramLayout" Target="../diagrams/layout7.xml"/><Relationship Id="rId4" Type="http://schemas.openxmlformats.org/officeDocument/2006/relationships/diagramData" Target="../diagrams/data7.xml"/></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3.xml"/><Relationship Id="rId1" Type="http://schemas.openxmlformats.org/officeDocument/2006/relationships/tags" Target="../tags/tag12.xml"/><Relationship Id="rId4" Type="http://schemas.openxmlformats.org/officeDocument/2006/relationships/image" Target="../media/image35.jpeg"/></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21.xml"/><Relationship Id="rId2" Type="http://schemas.openxmlformats.org/officeDocument/2006/relationships/slideLayout" Target="../slideLayouts/slideLayout7.xml"/><Relationship Id="rId1" Type="http://schemas.openxmlformats.org/officeDocument/2006/relationships/tags" Target="../tags/tag13.xml"/><Relationship Id="rId4" Type="http://schemas.openxmlformats.org/officeDocument/2006/relationships/image" Target="../media/image36.jpeg"/></Relationships>
</file>

<file path=ppt/slides/_rels/slide22.xml.rels><?xml version="1.0" encoding="UTF-8" standalone="yes"?>
<Relationships xmlns="http://schemas.openxmlformats.org/package/2006/relationships"><Relationship Id="rId8" Type="http://schemas.microsoft.com/office/2007/relationships/diagramDrawing" Target="../diagrams/drawing8.xml"/><Relationship Id="rId3" Type="http://schemas.openxmlformats.org/officeDocument/2006/relationships/notesSlide" Target="../notesSlides/notesSlide22.xml"/><Relationship Id="rId7" Type="http://schemas.openxmlformats.org/officeDocument/2006/relationships/diagramColors" Target="../diagrams/colors8.xml"/><Relationship Id="rId2" Type="http://schemas.openxmlformats.org/officeDocument/2006/relationships/slideLayout" Target="../slideLayouts/slideLayout7.xml"/><Relationship Id="rId1" Type="http://schemas.openxmlformats.org/officeDocument/2006/relationships/tags" Target="../tags/tag14.xml"/><Relationship Id="rId6" Type="http://schemas.openxmlformats.org/officeDocument/2006/relationships/diagramQuickStyle" Target="../diagrams/quickStyle8.xml"/><Relationship Id="rId5" Type="http://schemas.openxmlformats.org/officeDocument/2006/relationships/diagramLayout" Target="../diagrams/layout8.xml"/><Relationship Id="rId4" Type="http://schemas.openxmlformats.org/officeDocument/2006/relationships/diagramData" Target="../diagrams/data8.xml"/><Relationship Id="rId9" Type="http://schemas.openxmlformats.org/officeDocument/2006/relationships/image" Target="../media/image37.wmf"/></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3.xml"/></Relationships>
</file>

<file path=ppt/slides/_rels/slide24.xml.rels><?xml version="1.0" encoding="UTF-8" standalone="yes"?>
<Relationships xmlns="http://schemas.openxmlformats.org/package/2006/relationships"><Relationship Id="rId3" Type="http://schemas.openxmlformats.org/officeDocument/2006/relationships/notesSlide" Target="../notesSlides/notesSlide24.xml"/><Relationship Id="rId2" Type="http://schemas.openxmlformats.org/officeDocument/2006/relationships/slideLayout" Target="../slideLayouts/slideLayout6.xml"/><Relationship Id="rId1" Type="http://schemas.openxmlformats.org/officeDocument/2006/relationships/tags" Target="../tags/tag15.xml"/><Relationship Id="rId4" Type="http://schemas.openxmlformats.org/officeDocument/2006/relationships/image" Target="../media/image38.jpeg"/></Relationships>
</file>

<file path=ppt/slides/_rels/slide25.xml.rels><?xml version="1.0" encoding="UTF-8" standalone="yes"?>
<Relationships xmlns="http://schemas.openxmlformats.org/package/2006/relationships"><Relationship Id="rId3" Type="http://schemas.openxmlformats.org/officeDocument/2006/relationships/notesSlide" Target="../notesSlides/notesSlide25.xml"/><Relationship Id="rId2" Type="http://schemas.openxmlformats.org/officeDocument/2006/relationships/slideLayout" Target="../slideLayouts/slideLayout3.xml"/><Relationship Id="rId1" Type="http://schemas.openxmlformats.org/officeDocument/2006/relationships/tags" Target="../tags/tag16.xml"/><Relationship Id="rId4" Type="http://schemas.openxmlformats.org/officeDocument/2006/relationships/image" Target="../media/image39.jpeg"/></Relationships>
</file>

<file path=ppt/slides/_rels/slide26.xml.rels><?xml version="1.0" encoding="UTF-8" standalone="yes"?>
<Relationships xmlns="http://schemas.openxmlformats.org/package/2006/relationships"><Relationship Id="rId3" Type="http://schemas.openxmlformats.org/officeDocument/2006/relationships/notesSlide" Target="../notesSlides/notesSlide26.xml"/><Relationship Id="rId2" Type="http://schemas.openxmlformats.org/officeDocument/2006/relationships/slideLayout" Target="../slideLayouts/slideLayout7.xml"/><Relationship Id="rId1" Type="http://schemas.openxmlformats.org/officeDocument/2006/relationships/tags" Target="../tags/tag17.xml"/><Relationship Id="rId4" Type="http://schemas.openxmlformats.org/officeDocument/2006/relationships/image" Target="../media/image40.jpeg"/></Relationships>
</file>

<file path=ppt/slides/_rels/slide27.xml.rels><?xml version="1.0" encoding="UTF-8" standalone="yes"?>
<Relationships xmlns="http://schemas.openxmlformats.org/package/2006/relationships"><Relationship Id="rId3" Type="http://schemas.openxmlformats.org/officeDocument/2006/relationships/notesSlide" Target="../notesSlides/notesSlide27.xml"/><Relationship Id="rId2" Type="http://schemas.openxmlformats.org/officeDocument/2006/relationships/slideLayout" Target="../slideLayouts/slideLayout4.xml"/><Relationship Id="rId1" Type="http://schemas.openxmlformats.org/officeDocument/2006/relationships/tags" Target="../tags/tag18.xml"/><Relationship Id="rId4" Type="http://schemas.openxmlformats.org/officeDocument/2006/relationships/image" Target="../media/image41.jpeg"/></Relationships>
</file>

<file path=ppt/slides/_rels/slide28.xml.rels><?xml version="1.0" encoding="UTF-8" standalone="yes"?>
<Relationships xmlns="http://schemas.openxmlformats.org/package/2006/relationships"><Relationship Id="rId3" Type="http://schemas.openxmlformats.org/officeDocument/2006/relationships/notesSlide" Target="../notesSlides/notesSlide28.xml"/><Relationship Id="rId2" Type="http://schemas.openxmlformats.org/officeDocument/2006/relationships/slideLayout" Target="../slideLayouts/slideLayout6.xml"/><Relationship Id="rId1" Type="http://schemas.openxmlformats.org/officeDocument/2006/relationships/tags" Target="../tags/tag19.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3" Type="http://schemas.openxmlformats.org/officeDocument/2006/relationships/notesSlide" Target="../notesSlides/notesSlide30.xml"/><Relationship Id="rId2" Type="http://schemas.openxmlformats.org/officeDocument/2006/relationships/slideLayout" Target="../slideLayouts/slideLayout3.xml"/><Relationship Id="rId1" Type="http://schemas.openxmlformats.org/officeDocument/2006/relationships/tags" Target="../tags/tag20.xml"/><Relationship Id="rId4" Type="http://schemas.openxmlformats.org/officeDocument/2006/relationships/image" Target="../media/image42.png"/></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3.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3.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3.xml"/></Relationships>
</file>

<file path=ppt/slides/_rels/slide34.xml.rels><?xml version="1.0" encoding="UTF-8" standalone="yes"?>
<Relationships xmlns="http://schemas.openxmlformats.org/package/2006/relationships"><Relationship Id="rId3" Type="http://schemas.openxmlformats.org/officeDocument/2006/relationships/notesSlide" Target="../notesSlides/notesSlide34.xml"/><Relationship Id="rId7" Type="http://schemas.openxmlformats.org/officeDocument/2006/relationships/image" Target="../media/image46.jpeg"/><Relationship Id="rId2" Type="http://schemas.openxmlformats.org/officeDocument/2006/relationships/slideLayout" Target="../slideLayouts/slideLayout4.xml"/><Relationship Id="rId1" Type="http://schemas.openxmlformats.org/officeDocument/2006/relationships/tags" Target="../tags/tag21.xml"/><Relationship Id="rId6" Type="http://schemas.openxmlformats.org/officeDocument/2006/relationships/image" Target="../media/image45.jpeg"/><Relationship Id="rId5" Type="http://schemas.openxmlformats.org/officeDocument/2006/relationships/image" Target="../media/image44.gif"/><Relationship Id="rId4" Type="http://schemas.openxmlformats.org/officeDocument/2006/relationships/image" Target="../media/image43.jpeg"/></Relationships>
</file>

<file path=ppt/slides/_rels/slide35.xml.rels><?xml version="1.0" encoding="UTF-8" standalone="yes"?>
<Relationships xmlns="http://schemas.openxmlformats.org/package/2006/relationships"><Relationship Id="rId3" Type="http://schemas.openxmlformats.org/officeDocument/2006/relationships/notesSlide" Target="../notesSlides/notesSlide35.xml"/><Relationship Id="rId2" Type="http://schemas.openxmlformats.org/officeDocument/2006/relationships/slideLayout" Target="../slideLayouts/slideLayout12.xml"/><Relationship Id="rId1" Type="http://schemas.openxmlformats.org/officeDocument/2006/relationships/tags" Target="../tags/tag22.xml"/><Relationship Id="rId4" Type="http://schemas.openxmlformats.org/officeDocument/2006/relationships/image" Target="../media/image47.jpeg"/></Relationships>
</file>

<file path=ppt/slides/_rels/slide36.xml.rels><?xml version="1.0" encoding="UTF-8" standalone="yes"?>
<Relationships xmlns="http://schemas.openxmlformats.org/package/2006/relationships"><Relationship Id="rId3" Type="http://schemas.openxmlformats.org/officeDocument/2006/relationships/image" Target="../media/image48.jpg"/><Relationship Id="rId2" Type="http://schemas.openxmlformats.org/officeDocument/2006/relationships/notesSlide" Target="../notesSlides/notesSlide36.xml"/><Relationship Id="rId1" Type="http://schemas.openxmlformats.org/officeDocument/2006/relationships/slideLayout" Target="../slideLayouts/slideLayout4.xml"/><Relationship Id="rId4" Type="http://schemas.openxmlformats.org/officeDocument/2006/relationships/image" Target="../media/image49.jpg"/></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16.xml"/></Relationships>
</file>

<file path=ppt/slides/_rels/slide38.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38.xml"/><Relationship Id="rId1" Type="http://schemas.openxmlformats.org/officeDocument/2006/relationships/slideLayout" Target="../slideLayouts/slideLayout22.xml"/></Relationships>
</file>

<file path=ppt/slides/_rels/slide39.xml.rels><?xml version="1.0" encoding="UTF-8" standalone="yes"?>
<Relationships xmlns="http://schemas.openxmlformats.org/package/2006/relationships"><Relationship Id="rId3" Type="http://schemas.openxmlformats.org/officeDocument/2006/relationships/image" Target="../media/image51.jpg"/><Relationship Id="rId7" Type="http://schemas.openxmlformats.org/officeDocument/2006/relationships/image" Target="../media/image55.png"/><Relationship Id="rId2" Type="http://schemas.openxmlformats.org/officeDocument/2006/relationships/notesSlide" Target="../notesSlides/notesSlide39.xml"/><Relationship Id="rId1" Type="http://schemas.openxmlformats.org/officeDocument/2006/relationships/slideLayout" Target="../slideLayouts/slideLayout19.xml"/><Relationship Id="rId6" Type="http://schemas.openxmlformats.org/officeDocument/2006/relationships/image" Target="../media/image54.jpg"/><Relationship Id="rId5" Type="http://schemas.openxmlformats.org/officeDocument/2006/relationships/image" Target="../media/image53.jpg"/><Relationship Id="rId4" Type="http://schemas.openxmlformats.org/officeDocument/2006/relationships/image" Target="../media/image52.jpg"/></Relationships>
</file>

<file path=ppt/slides/_rels/slide40.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40.xml"/><Relationship Id="rId1" Type="http://schemas.openxmlformats.org/officeDocument/2006/relationships/slideLayout" Target="../slideLayouts/slideLayout2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p:cNvPicPr>
            <a:picLocks noChangeAspect="1"/>
          </p:cNvPicPr>
          <p:nvPr/>
        </p:nvPicPr>
        <p:blipFill rotWithShape="1">
          <a:blip r:embed="rId4">
            <a:extLst>
              <a:ext uri="{28A0092B-C50C-407E-A947-70E740481C1C}">
                <a14:useLocalDpi xmlns:a14="http://schemas.microsoft.com/office/drawing/2010/main" val="0"/>
              </a:ext>
            </a:extLst>
          </a:blip>
          <a:srcRect t="86424"/>
          <a:stretch/>
        </p:blipFill>
        <p:spPr>
          <a:xfrm>
            <a:off x="4642060" y="3001616"/>
            <a:ext cx="4034411" cy="584961"/>
          </a:xfrm>
          <a:prstGeom prst="rect">
            <a:avLst/>
          </a:prstGeom>
        </p:spPr>
      </p:pic>
      <p:pic>
        <p:nvPicPr>
          <p:cNvPr id="8" name="Picture 7"/>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086404" y="2381879"/>
            <a:ext cx="2227631" cy="2188378"/>
          </a:xfrm>
          <a:prstGeom prst="rect">
            <a:avLst/>
          </a:prstGeom>
        </p:spPr>
      </p:pic>
      <p:sp>
        <p:nvSpPr>
          <p:cNvPr id="2" name="Footer Placeholder 1"/>
          <p:cNvSpPr>
            <a:spLocks noGrp="1"/>
          </p:cNvSpPr>
          <p:nvPr>
            <p:ph type="ftr" sz="quarter" idx="4294967295"/>
          </p:nvPr>
        </p:nvSpPr>
        <p:spPr/>
        <p:txBody>
          <a:bodyPr/>
          <a:lstStyle/>
          <a:p>
            <a:pPr defTabSz="685800">
              <a:defRPr/>
            </a:pPr>
            <a:r>
              <a:rPr lang="en-US" sz="600" dirty="0">
                <a:solidFill>
                  <a:srgbClr val="9FA1A4">
                    <a:lumMod val="50000"/>
                  </a:srgbClr>
                </a:solidFill>
                <a:latin typeface="Arial" panose="020B0604020202020204"/>
              </a:rPr>
              <a:t>© All rights reserved. No utilization or reproduction of this material is allowed without the written permission of CSH.</a:t>
            </a:r>
          </a:p>
        </p:txBody>
      </p:sp>
      <p:sp>
        <p:nvSpPr>
          <p:cNvPr id="3" name="TextBox 2"/>
          <p:cNvSpPr txBox="1"/>
          <p:nvPr/>
        </p:nvSpPr>
        <p:spPr>
          <a:xfrm>
            <a:off x="76733" y="907771"/>
            <a:ext cx="2730158" cy="507831"/>
          </a:xfrm>
          <a:prstGeom prst="rect">
            <a:avLst/>
          </a:prstGeom>
          <a:noFill/>
        </p:spPr>
        <p:txBody>
          <a:bodyPr wrap="square" rtlCol="0">
            <a:spAutoFit/>
          </a:bodyPr>
          <a:lstStyle/>
          <a:p>
            <a:pPr defTabSz="685800">
              <a:defRPr/>
            </a:pPr>
            <a:r>
              <a:rPr lang="en-US" sz="2700" b="1" cap="all" spc="-120" dirty="0">
                <a:ln w="6350" cmpd="sng">
                  <a:noFill/>
                </a:ln>
                <a:solidFill>
                  <a:srgbClr val="626262"/>
                </a:solidFill>
                <a:latin typeface="Lato" panose="020F0502020204030203" pitchFamily="34" charset="0"/>
              </a:rPr>
              <a:t>welcome</a:t>
            </a:r>
            <a:endParaRPr lang="en-US" sz="4050" b="1" dirty="0">
              <a:solidFill>
                <a:srgbClr val="000000">
                  <a:lumMod val="50000"/>
                  <a:lumOff val="50000"/>
                </a:srgbClr>
              </a:solidFill>
              <a:latin typeface="Arial" panose="020B0604020202020204"/>
            </a:endParaRPr>
          </a:p>
        </p:txBody>
      </p:sp>
      <p:sp>
        <p:nvSpPr>
          <p:cNvPr id="4" name="TextBox 3"/>
          <p:cNvSpPr txBox="1"/>
          <p:nvPr/>
        </p:nvSpPr>
        <p:spPr>
          <a:xfrm>
            <a:off x="2506542" y="1500947"/>
            <a:ext cx="4152724" cy="369332"/>
          </a:xfrm>
          <a:prstGeom prst="rect">
            <a:avLst/>
          </a:prstGeom>
          <a:noFill/>
        </p:spPr>
        <p:txBody>
          <a:bodyPr wrap="square" rtlCol="0">
            <a:spAutoFit/>
          </a:bodyPr>
          <a:lstStyle/>
          <a:p>
            <a:pPr defTabSz="685800">
              <a:defRPr/>
            </a:pPr>
            <a:r>
              <a:rPr lang="en-US" dirty="0">
                <a:solidFill>
                  <a:srgbClr val="626262"/>
                </a:solidFill>
                <a:latin typeface="Lato" panose="020F0502020204030203" pitchFamily="34" charset="0"/>
              </a:rPr>
              <a:t>THE SESSION WILL BEGIN SHORTLY</a:t>
            </a:r>
          </a:p>
        </p:txBody>
      </p:sp>
      <p:sp>
        <p:nvSpPr>
          <p:cNvPr id="5" name="TextBox 4"/>
          <p:cNvSpPr txBox="1"/>
          <p:nvPr/>
        </p:nvSpPr>
        <p:spPr>
          <a:xfrm>
            <a:off x="701161" y="1993519"/>
            <a:ext cx="2998118" cy="300082"/>
          </a:xfrm>
          <a:prstGeom prst="rect">
            <a:avLst/>
          </a:prstGeom>
          <a:ln w="28575">
            <a:solidFill>
              <a:schemeClr val="bg1"/>
            </a:solidFill>
          </a:ln>
        </p:spPr>
        <p:style>
          <a:lnRef idx="1">
            <a:schemeClr val="accent5"/>
          </a:lnRef>
          <a:fillRef idx="3">
            <a:schemeClr val="accent5"/>
          </a:fillRef>
          <a:effectRef idx="2">
            <a:schemeClr val="accent5"/>
          </a:effectRef>
          <a:fontRef idx="minor">
            <a:schemeClr val="lt1"/>
          </a:fontRef>
        </p:style>
        <p:txBody>
          <a:bodyPr wrap="square" rtlCol="0">
            <a:spAutoFit/>
          </a:bodyPr>
          <a:lstStyle/>
          <a:p>
            <a:pPr algn="ctr" defTabSz="685800">
              <a:defRPr/>
            </a:pPr>
            <a:r>
              <a:rPr lang="en-US" sz="1350" b="1" dirty="0">
                <a:solidFill>
                  <a:srgbClr val="FFFFFF"/>
                </a:solidFill>
                <a:latin typeface="Arial" panose="020B0604020202020204"/>
              </a:rPr>
              <a:t>CONNECT TO AUDIO</a:t>
            </a:r>
          </a:p>
        </p:txBody>
      </p:sp>
      <p:sp>
        <p:nvSpPr>
          <p:cNvPr id="6" name="Oval 5"/>
          <p:cNvSpPr/>
          <p:nvPr/>
        </p:nvSpPr>
        <p:spPr>
          <a:xfrm>
            <a:off x="491387" y="1907116"/>
            <a:ext cx="451821" cy="449806"/>
          </a:xfrm>
          <a:prstGeom prst="ellipse">
            <a:avLst/>
          </a:prstGeom>
        </p:spPr>
        <p:style>
          <a:lnRef idx="3">
            <a:schemeClr val="lt1"/>
          </a:lnRef>
          <a:fillRef idx="1">
            <a:schemeClr val="accent1"/>
          </a:fillRef>
          <a:effectRef idx="1">
            <a:schemeClr val="accent1"/>
          </a:effectRef>
          <a:fontRef idx="minor">
            <a:schemeClr val="lt1"/>
          </a:fontRef>
        </p:style>
        <p:txBody>
          <a:bodyPr rtlCol="0" anchor="ctr"/>
          <a:lstStyle/>
          <a:p>
            <a:pPr algn="ctr" defTabSz="685800">
              <a:defRPr/>
            </a:pPr>
            <a:r>
              <a:rPr lang="en-US" sz="1350" dirty="0">
                <a:solidFill>
                  <a:srgbClr val="FFFFFF"/>
                </a:solidFill>
                <a:latin typeface="Arial" panose="020B0604020202020204"/>
              </a:rPr>
              <a:t>1</a:t>
            </a:r>
          </a:p>
        </p:txBody>
      </p:sp>
      <p:cxnSp>
        <p:nvCxnSpPr>
          <p:cNvPr id="9" name="Straight Arrow Connector 8"/>
          <p:cNvCxnSpPr/>
          <p:nvPr/>
        </p:nvCxnSpPr>
        <p:spPr>
          <a:xfrm flipH="1" flipV="1">
            <a:off x="1441812" y="4485463"/>
            <a:ext cx="443388" cy="443753"/>
          </a:xfrm>
          <a:prstGeom prst="straightConnector1">
            <a:avLst/>
          </a:prstGeom>
          <a:ln>
            <a:tailEnd type="triangle"/>
          </a:ln>
          <a:effectLst>
            <a:outerShdw blurRad="50800" dist="38100" algn="l" rotWithShape="0">
              <a:prstClr val="black">
                <a:alpha val="40000"/>
              </a:prstClr>
            </a:outerShdw>
          </a:effectLst>
        </p:spPr>
        <p:style>
          <a:lnRef idx="3">
            <a:schemeClr val="accent1"/>
          </a:lnRef>
          <a:fillRef idx="0">
            <a:schemeClr val="accent1"/>
          </a:fillRef>
          <a:effectRef idx="2">
            <a:schemeClr val="accent1"/>
          </a:effectRef>
          <a:fontRef idx="minor">
            <a:schemeClr val="tx1"/>
          </a:fontRef>
        </p:style>
      </p:cxnSp>
      <p:sp>
        <p:nvSpPr>
          <p:cNvPr id="11" name="TextBox 10"/>
          <p:cNvSpPr txBox="1"/>
          <p:nvPr/>
        </p:nvSpPr>
        <p:spPr>
          <a:xfrm>
            <a:off x="491387" y="4935157"/>
            <a:ext cx="3103006" cy="507831"/>
          </a:xfrm>
          <a:prstGeom prst="rect">
            <a:avLst/>
          </a:prstGeom>
          <a:noFill/>
        </p:spPr>
        <p:txBody>
          <a:bodyPr wrap="square" rtlCol="0">
            <a:spAutoFit/>
          </a:bodyPr>
          <a:lstStyle/>
          <a:p>
            <a:pPr algn="ctr" defTabSz="685800">
              <a:defRPr/>
            </a:pPr>
            <a:r>
              <a:rPr lang="en-US" sz="1350" dirty="0">
                <a:solidFill>
                  <a:srgbClr val="000000"/>
                </a:solidFill>
                <a:latin typeface="Arial" panose="020B0604020202020204"/>
              </a:rPr>
              <a:t>Select the Phone Icon and choose call in or Call Using Computer</a:t>
            </a:r>
          </a:p>
        </p:txBody>
      </p:sp>
      <p:cxnSp>
        <p:nvCxnSpPr>
          <p:cNvPr id="13" name="Straight Connector 12"/>
          <p:cNvCxnSpPr/>
          <p:nvPr/>
        </p:nvCxnSpPr>
        <p:spPr>
          <a:xfrm>
            <a:off x="4319908" y="2291856"/>
            <a:ext cx="25670" cy="3128049"/>
          </a:xfrm>
          <a:prstGeom prst="line">
            <a:avLst/>
          </a:prstGeom>
          <a:ln>
            <a:solidFill>
              <a:schemeClr val="tx1">
                <a:lumMod val="50000"/>
                <a:lumOff val="50000"/>
              </a:schemeClr>
            </a:solidFill>
          </a:ln>
        </p:spPr>
        <p:style>
          <a:lnRef idx="2">
            <a:schemeClr val="accent6"/>
          </a:lnRef>
          <a:fillRef idx="0">
            <a:schemeClr val="accent6"/>
          </a:fillRef>
          <a:effectRef idx="1">
            <a:schemeClr val="accent6"/>
          </a:effectRef>
          <a:fontRef idx="minor">
            <a:schemeClr val="tx1"/>
          </a:fontRef>
        </p:style>
      </p:cxnSp>
      <p:sp>
        <p:nvSpPr>
          <p:cNvPr id="14" name="TextBox 13"/>
          <p:cNvSpPr txBox="1"/>
          <p:nvPr/>
        </p:nvSpPr>
        <p:spPr>
          <a:xfrm>
            <a:off x="5212651" y="2028961"/>
            <a:ext cx="2998118" cy="300082"/>
          </a:xfrm>
          <a:prstGeom prst="rect">
            <a:avLst/>
          </a:prstGeom>
          <a:ln w="28575">
            <a:solidFill>
              <a:schemeClr val="bg1"/>
            </a:solidFill>
          </a:ln>
        </p:spPr>
        <p:style>
          <a:lnRef idx="1">
            <a:schemeClr val="accent5"/>
          </a:lnRef>
          <a:fillRef idx="3">
            <a:schemeClr val="accent5"/>
          </a:fillRef>
          <a:effectRef idx="2">
            <a:schemeClr val="accent5"/>
          </a:effectRef>
          <a:fontRef idx="minor">
            <a:schemeClr val="lt1"/>
          </a:fontRef>
        </p:style>
        <p:txBody>
          <a:bodyPr wrap="square" rtlCol="0">
            <a:spAutoFit/>
          </a:bodyPr>
          <a:lstStyle/>
          <a:p>
            <a:pPr algn="ctr" defTabSz="685800">
              <a:defRPr/>
            </a:pPr>
            <a:r>
              <a:rPr lang="en-US" sz="1350" b="1" dirty="0">
                <a:solidFill>
                  <a:srgbClr val="FFFFFF"/>
                </a:solidFill>
                <a:latin typeface="Arial" panose="020B0604020202020204"/>
              </a:rPr>
              <a:t>ACTIVATE CHAT OPTION</a:t>
            </a:r>
          </a:p>
        </p:txBody>
      </p:sp>
      <p:sp>
        <p:nvSpPr>
          <p:cNvPr id="15" name="Oval 14"/>
          <p:cNvSpPr/>
          <p:nvPr/>
        </p:nvSpPr>
        <p:spPr>
          <a:xfrm>
            <a:off x="5002876" y="1942558"/>
            <a:ext cx="451821" cy="449806"/>
          </a:xfrm>
          <a:prstGeom prst="ellipse">
            <a:avLst/>
          </a:prstGeom>
        </p:spPr>
        <p:style>
          <a:lnRef idx="3">
            <a:schemeClr val="lt1"/>
          </a:lnRef>
          <a:fillRef idx="1">
            <a:schemeClr val="accent1"/>
          </a:fillRef>
          <a:effectRef idx="1">
            <a:schemeClr val="accent1"/>
          </a:effectRef>
          <a:fontRef idx="minor">
            <a:schemeClr val="lt1"/>
          </a:fontRef>
        </p:style>
        <p:txBody>
          <a:bodyPr rtlCol="0" anchor="ctr"/>
          <a:lstStyle/>
          <a:p>
            <a:pPr algn="ctr" defTabSz="685800">
              <a:defRPr/>
            </a:pPr>
            <a:r>
              <a:rPr lang="en-US" sz="1350" dirty="0">
                <a:solidFill>
                  <a:srgbClr val="FFFFFF"/>
                </a:solidFill>
                <a:latin typeface="Arial" panose="020B0604020202020204"/>
              </a:rPr>
              <a:t>2</a:t>
            </a:r>
          </a:p>
        </p:txBody>
      </p:sp>
      <p:cxnSp>
        <p:nvCxnSpPr>
          <p:cNvPr id="17" name="Straight Arrow Connector 16"/>
          <p:cNvCxnSpPr/>
          <p:nvPr/>
        </p:nvCxnSpPr>
        <p:spPr>
          <a:xfrm flipV="1">
            <a:off x="6471610" y="3499118"/>
            <a:ext cx="770312" cy="815226"/>
          </a:xfrm>
          <a:prstGeom prst="straightConnector1">
            <a:avLst/>
          </a:prstGeom>
          <a:ln>
            <a:tailEnd type="triangle"/>
          </a:ln>
          <a:effectLst>
            <a:outerShdw blurRad="50800" dist="38100" algn="l" rotWithShape="0">
              <a:prstClr val="black">
                <a:alpha val="40000"/>
              </a:prstClr>
            </a:outerShdw>
          </a:effectLst>
        </p:spPr>
        <p:style>
          <a:lnRef idx="3">
            <a:schemeClr val="accent1"/>
          </a:lnRef>
          <a:fillRef idx="0">
            <a:schemeClr val="accent1"/>
          </a:fillRef>
          <a:effectRef idx="2">
            <a:schemeClr val="accent1"/>
          </a:effectRef>
          <a:fontRef idx="minor">
            <a:schemeClr val="tx1"/>
          </a:fontRef>
        </p:style>
      </p:cxnSp>
      <p:sp>
        <p:nvSpPr>
          <p:cNvPr id="18" name="TextBox 17"/>
          <p:cNvSpPr txBox="1"/>
          <p:nvPr/>
        </p:nvSpPr>
        <p:spPr>
          <a:xfrm>
            <a:off x="5107761" y="4413553"/>
            <a:ext cx="3103006" cy="507831"/>
          </a:xfrm>
          <a:prstGeom prst="rect">
            <a:avLst/>
          </a:prstGeom>
          <a:noFill/>
        </p:spPr>
        <p:txBody>
          <a:bodyPr wrap="square" rtlCol="0">
            <a:spAutoFit/>
          </a:bodyPr>
          <a:lstStyle/>
          <a:p>
            <a:pPr algn="ctr" defTabSz="685800">
              <a:defRPr/>
            </a:pPr>
            <a:r>
              <a:rPr lang="en-US" sz="1350" dirty="0">
                <a:solidFill>
                  <a:srgbClr val="000000"/>
                </a:solidFill>
                <a:latin typeface="Arial" panose="020B0604020202020204"/>
              </a:rPr>
              <a:t>Select the chat icon. Expand the chat box and set to chat to “Everyone”</a:t>
            </a:r>
          </a:p>
        </p:txBody>
      </p:sp>
    </p:spTree>
    <p:custDataLst>
      <p:tags r:id="rId1"/>
    </p:custDataLst>
    <p:extLst>
      <p:ext uri="{BB962C8B-B14F-4D97-AF65-F5344CB8AC3E}">
        <p14:creationId xmlns:p14="http://schemas.microsoft.com/office/powerpoint/2010/main" val="157038717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Eviction Prevention in Supportive Housing 	</a:t>
            </a:r>
          </a:p>
        </p:txBody>
      </p:sp>
      <p:sp>
        <p:nvSpPr>
          <p:cNvPr id="3" name="Subtitle 2"/>
          <p:cNvSpPr>
            <a:spLocks noGrp="1"/>
          </p:cNvSpPr>
          <p:nvPr>
            <p:ph type="subTitle" idx="1"/>
          </p:nvPr>
        </p:nvSpPr>
        <p:spPr/>
        <p:txBody>
          <a:bodyPr/>
          <a:lstStyle/>
          <a:p>
            <a:r>
              <a:rPr lang="en-US" dirty="0"/>
              <a:t>Understanding Best Practices and Learning from Each Other </a:t>
            </a:r>
          </a:p>
        </p:txBody>
      </p:sp>
    </p:spTree>
    <p:custDataLst>
      <p:tags r:id="rId1"/>
    </p:custDataLst>
    <p:extLst>
      <p:ext uri="{BB962C8B-B14F-4D97-AF65-F5344CB8AC3E}">
        <p14:creationId xmlns:p14="http://schemas.microsoft.com/office/powerpoint/2010/main" val="244303816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dirty="0"/>
              <a:t>Welcome!</a:t>
            </a:r>
          </a:p>
        </p:txBody>
      </p:sp>
      <p:sp>
        <p:nvSpPr>
          <p:cNvPr id="7" name="Content Placeholder 6"/>
          <p:cNvSpPr>
            <a:spLocks noGrp="1"/>
          </p:cNvSpPr>
          <p:nvPr>
            <p:ph idx="1"/>
          </p:nvPr>
        </p:nvSpPr>
        <p:spPr/>
        <p:txBody>
          <a:bodyPr/>
          <a:lstStyle/>
          <a:p>
            <a:pPr marL="119063" indent="0">
              <a:buNone/>
            </a:pPr>
            <a:endParaRPr lang="en-US" sz="2400" dirty="0"/>
          </a:p>
          <a:p>
            <a:endParaRPr lang="en-US" sz="2400" dirty="0"/>
          </a:p>
          <a:p>
            <a:pPr lvl="1"/>
            <a:endParaRPr lang="en-US" sz="2400"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604051" y="449892"/>
            <a:ext cx="2975893" cy="1477124"/>
          </a:xfrm>
          <a:prstGeom prst="rect">
            <a:avLst/>
          </a:prstGeom>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65120" y="2975228"/>
            <a:ext cx="2829649" cy="2694318"/>
          </a:xfrm>
          <a:prstGeom prst="rect">
            <a:avLst/>
          </a:prstGeom>
        </p:spPr>
      </p:pic>
      <p:sp>
        <p:nvSpPr>
          <p:cNvPr id="3" name="Slide Number Placeholder 2"/>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3</a:t>
            </a:fld>
            <a:endParaRPr lang="en-US" dirty="0">
              <a:solidFill>
                <a:prstClr val="black">
                  <a:tint val="75000"/>
                </a:prstClr>
              </a:solidFill>
              <a:latin typeface="Calibri" panose="020F0502020204030204"/>
            </a:endParaRPr>
          </a:p>
        </p:txBody>
      </p:sp>
      <p:pic>
        <p:nvPicPr>
          <p:cNvPr id="8" name="Picture 7"/>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212741" y="1558423"/>
            <a:ext cx="3564056" cy="1169400"/>
          </a:xfrm>
          <a:prstGeom prst="rect">
            <a:avLst/>
          </a:prstGeom>
        </p:spPr>
      </p:pic>
    </p:spTree>
    <p:extLst>
      <p:ext uri="{BB962C8B-B14F-4D97-AF65-F5344CB8AC3E}">
        <p14:creationId xmlns:p14="http://schemas.microsoft.com/office/powerpoint/2010/main" val="881704488"/>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Screen Clippi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253989" y="2216876"/>
            <a:ext cx="2884731" cy="1747753"/>
          </a:xfrm>
          <a:prstGeom prst="rect">
            <a:avLst/>
          </a:prstGeom>
        </p:spPr>
      </p:pic>
      <p:sp>
        <p:nvSpPr>
          <p:cNvPr id="2" name="Title 1"/>
          <p:cNvSpPr>
            <a:spLocks noGrp="1"/>
          </p:cNvSpPr>
          <p:nvPr>
            <p:ph type="title" idx="4294967295"/>
          </p:nvPr>
        </p:nvSpPr>
        <p:spPr>
          <a:xfrm>
            <a:off x="1135523" y="927094"/>
            <a:ext cx="6858000" cy="400050"/>
          </a:xfrm>
        </p:spPr>
        <p:txBody>
          <a:bodyPr>
            <a:noAutofit/>
          </a:bodyPr>
          <a:lstStyle/>
          <a:p>
            <a:pPr algn="ctr"/>
            <a:r>
              <a:rPr lang="en-US" sz="2700" b="1" dirty="0">
                <a:solidFill>
                  <a:schemeClr val="tx1">
                    <a:lumMod val="50000"/>
                    <a:lumOff val="50000"/>
                  </a:schemeClr>
                </a:solidFill>
              </a:rPr>
              <a:t>Welcome!</a:t>
            </a:r>
          </a:p>
        </p:txBody>
      </p:sp>
      <p:sp>
        <p:nvSpPr>
          <p:cNvPr id="14" name="Content Placeholder 2"/>
          <p:cNvSpPr txBox="1">
            <a:spLocks/>
          </p:cNvSpPr>
          <p:nvPr/>
        </p:nvSpPr>
        <p:spPr bwMode="auto">
          <a:xfrm>
            <a:off x="1222116" y="2207480"/>
            <a:ext cx="1953455" cy="3494706"/>
          </a:xfrm>
          <a:prstGeom prst="rect">
            <a:avLst/>
          </a:prstGeom>
          <a:noFill/>
          <a:ln w="9525">
            <a:noFill/>
            <a:miter lim="800000"/>
            <a:headEnd/>
            <a:tailEnd/>
          </a:ln>
          <a:effectLst/>
        </p:spPr>
        <p:txBody>
          <a:bodyPr vert="horz" wrap="square" lIns="68580" tIns="34290" rIns="68580" bIns="34290" numCol="1" anchor="t" anchorCtr="0" compatLnSpc="1">
            <a:prstTxWarp prst="textNoShape">
              <a:avLst/>
            </a:prstTxWarp>
          </a:bodyPr>
          <a:lstStyle>
            <a:lvl1pPr marL="461963" indent="-342900" algn="l" rtl="0" eaLnBrk="0" fontAlgn="base" hangingPunct="0">
              <a:spcBef>
                <a:spcPct val="20000"/>
              </a:spcBef>
              <a:spcAft>
                <a:spcPct val="0"/>
              </a:spcAft>
              <a:buClr>
                <a:srgbClr val="9FA1A4"/>
              </a:buClr>
              <a:buSzPct val="100000"/>
              <a:buFont typeface="Wingdings" charset="2"/>
              <a:buChar char="§"/>
              <a:defRPr sz="1600" b="1" i="0">
                <a:solidFill>
                  <a:srgbClr val="0081C6"/>
                </a:solidFill>
                <a:latin typeface="Century Schoolbook"/>
                <a:ea typeface="+mn-ea"/>
                <a:cs typeface="Century Schoolbook"/>
              </a:defRPr>
            </a:lvl1pPr>
            <a:lvl2pPr marL="736600" indent="-285750" algn="l" rtl="0" eaLnBrk="0" fontAlgn="base" hangingPunct="0">
              <a:spcBef>
                <a:spcPct val="20000"/>
              </a:spcBef>
              <a:spcAft>
                <a:spcPct val="0"/>
              </a:spcAft>
              <a:buClr>
                <a:srgbClr val="9FA1A4"/>
              </a:buClr>
              <a:buSzPct val="50000"/>
              <a:buFont typeface="Wingdings" charset="2"/>
              <a:buChar char=""/>
              <a:defRPr sz="1600" b="0" i="0">
                <a:solidFill>
                  <a:srgbClr val="0081C6"/>
                </a:solidFill>
                <a:latin typeface="Century Schoolbook"/>
                <a:cs typeface="Century Schoolbook"/>
              </a:defRPr>
            </a:lvl2pPr>
            <a:lvl3pPr marL="1143000" indent="-228600" algn="l" rtl="0" eaLnBrk="0" fontAlgn="base" hangingPunct="0">
              <a:spcBef>
                <a:spcPct val="20000"/>
              </a:spcBef>
              <a:spcAft>
                <a:spcPct val="0"/>
              </a:spcAft>
              <a:buClr>
                <a:schemeClr val="bg2">
                  <a:lumMod val="40000"/>
                  <a:lumOff val="60000"/>
                </a:schemeClr>
              </a:buClr>
              <a:buFont typeface="Wingdings" charset="2"/>
              <a:buChar char="§"/>
              <a:defRPr sz="1600" b="0" i="0">
                <a:solidFill>
                  <a:srgbClr val="0081C6"/>
                </a:solidFill>
                <a:latin typeface="Century Schoolbook"/>
                <a:cs typeface="Century Schoolbook"/>
              </a:defRPr>
            </a:lvl3pPr>
            <a:lvl4pPr marL="1600200" indent="-228600" algn="l" rtl="0" eaLnBrk="0" fontAlgn="base" hangingPunct="0">
              <a:spcBef>
                <a:spcPct val="20000"/>
              </a:spcBef>
              <a:spcAft>
                <a:spcPct val="0"/>
              </a:spcAft>
              <a:buClr>
                <a:schemeClr val="bg2">
                  <a:lumMod val="20000"/>
                  <a:lumOff val="80000"/>
                </a:schemeClr>
              </a:buClr>
              <a:buFont typeface="Wingdings" charset="2"/>
              <a:buChar char="§"/>
              <a:defRPr sz="1600" b="0" i="0">
                <a:solidFill>
                  <a:srgbClr val="0081C6"/>
                </a:solidFill>
                <a:latin typeface="Century Schoolbook"/>
                <a:cs typeface="Century Schoolbook"/>
              </a:defRPr>
            </a:lvl4pPr>
            <a:lvl5pPr marL="2114550" indent="-285750" algn="l" rtl="0" eaLnBrk="0" fontAlgn="base" hangingPunct="0">
              <a:spcBef>
                <a:spcPct val="20000"/>
              </a:spcBef>
              <a:spcAft>
                <a:spcPct val="0"/>
              </a:spcAft>
              <a:buClr>
                <a:srgbClr val="9FA1A4"/>
              </a:buClr>
              <a:buFont typeface="Wingdings" charset="2"/>
              <a:buChar char="§"/>
              <a:defRPr sz="1600" b="0" i="0">
                <a:solidFill>
                  <a:srgbClr val="0081C6"/>
                </a:solidFill>
                <a:latin typeface="Century Schoolbook"/>
                <a:cs typeface="Century Schoolbook"/>
              </a:defRPr>
            </a:lvl5pPr>
            <a:lvl6pPr marL="2514600" indent="-228600" algn="l" rtl="0" eaLnBrk="0" fontAlgn="base" hangingPunct="0">
              <a:spcBef>
                <a:spcPct val="20000"/>
              </a:spcBef>
              <a:spcAft>
                <a:spcPct val="0"/>
              </a:spcAft>
              <a:defRPr sz="2000">
                <a:solidFill>
                  <a:schemeClr val="tx1"/>
                </a:solidFill>
                <a:latin typeface="Times" charset="0"/>
              </a:defRPr>
            </a:lvl6pPr>
            <a:lvl7pPr marL="2971800" indent="-228600" algn="l" rtl="0" eaLnBrk="0" fontAlgn="base" hangingPunct="0">
              <a:spcBef>
                <a:spcPct val="20000"/>
              </a:spcBef>
              <a:spcAft>
                <a:spcPct val="0"/>
              </a:spcAft>
              <a:defRPr sz="2000">
                <a:solidFill>
                  <a:schemeClr val="tx1"/>
                </a:solidFill>
                <a:latin typeface="Times" charset="0"/>
              </a:defRPr>
            </a:lvl7pPr>
            <a:lvl8pPr marL="3429000" indent="-228600" algn="l" rtl="0" eaLnBrk="0" fontAlgn="base" hangingPunct="0">
              <a:spcBef>
                <a:spcPct val="20000"/>
              </a:spcBef>
              <a:spcAft>
                <a:spcPct val="0"/>
              </a:spcAft>
              <a:defRPr sz="2000">
                <a:solidFill>
                  <a:schemeClr val="tx1"/>
                </a:solidFill>
                <a:latin typeface="Times" charset="0"/>
              </a:defRPr>
            </a:lvl8pPr>
            <a:lvl9pPr marL="3886200" indent="-228600" algn="l" rtl="0" eaLnBrk="0" fontAlgn="base" hangingPunct="0">
              <a:spcBef>
                <a:spcPct val="20000"/>
              </a:spcBef>
              <a:spcAft>
                <a:spcPct val="0"/>
              </a:spcAft>
              <a:defRPr sz="2000">
                <a:solidFill>
                  <a:schemeClr val="tx1"/>
                </a:solidFill>
                <a:latin typeface="Times" charset="0"/>
              </a:defRPr>
            </a:lvl9pPr>
          </a:lstStyle>
          <a:p>
            <a:pPr marL="89297" indent="0">
              <a:buClrTx/>
              <a:buNone/>
            </a:pPr>
            <a:r>
              <a:rPr lang="en-US" sz="1350" kern="0" dirty="0">
                <a:solidFill>
                  <a:schemeClr val="accent1"/>
                </a:solidFill>
                <a:latin typeface="Arial" panose="020B0604020202020204"/>
              </a:rPr>
              <a:t>Troubleshooting Tips</a:t>
            </a:r>
          </a:p>
          <a:p>
            <a:pPr marL="89297" indent="0">
              <a:buClrTx/>
              <a:buNone/>
            </a:pPr>
            <a:endParaRPr lang="en-US" sz="750" b="0" dirty="0">
              <a:solidFill>
                <a:schemeClr val="accent1"/>
              </a:solidFill>
              <a:latin typeface="Arial" panose="020B0604020202020204"/>
            </a:endParaRPr>
          </a:p>
          <a:p>
            <a:pPr>
              <a:buClrTx/>
              <a:buFont typeface="Wingdings" panose="05000000000000000000" pitchFamily="2" charset="2"/>
              <a:buChar char="ü"/>
            </a:pPr>
            <a:r>
              <a:rPr lang="en-US" sz="1125" dirty="0">
                <a:solidFill>
                  <a:schemeClr val="accent1"/>
                </a:solidFill>
                <a:latin typeface="Arial" panose="020B0604020202020204"/>
              </a:rPr>
              <a:t>Switch Audio Connection </a:t>
            </a:r>
            <a:r>
              <a:rPr lang="en-US" sz="1125" b="0" dirty="0">
                <a:solidFill>
                  <a:schemeClr val="accent1"/>
                </a:solidFill>
                <a:latin typeface="Arial" panose="020B0604020202020204"/>
              </a:rPr>
              <a:t>from phone to computer or vice versa</a:t>
            </a:r>
            <a:endParaRPr lang="en-US" sz="1125" dirty="0">
              <a:solidFill>
                <a:schemeClr val="accent1"/>
              </a:solidFill>
              <a:latin typeface="Arial" panose="020B0604020202020204"/>
            </a:endParaRPr>
          </a:p>
          <a:p>
            <a:pPr>
              <a:buClrTx/>
              <a:buFont typeface="Wingdings" panose="05000000000000000000" pitchFamily="2" charset="2"/>
              <a:buChar char="ü"/>
            </a:pPr>
            <a:r>
              <a:rPr lang="en-US" sz="1125" dirty="0">
                <a:solidFill>
                  <a:schemeClr val="accent1"/>
                </a:solidFill>
                <a:latin typeface="Arial" panose="020B0604020202020204"/>
              </a:rPr>
              <a:t>Close the Webex window</a:t>
            </a:r>
            <a:r>
              <a:rPr lang="en-US" sz="1125" b="0" dirty="0">
                <a:solidFill>
                  <a:schemeClr val="accent1"/>
                </a:solidFill>
                <a:latin typeface="Arial" panose="020B0604020202020204"/>
              </a:rPr>
              <a:t> and </a:t>
            </a:r>
            <a:r>
              <a:rPr lang="en-US" sz="1125" dirty="0">
                <a:solidFill>
                  <a:schemeClr val="accent1"/>
                </a:solidFill>
                <a:latin typeface="Arial" panose="020B0604020202020204"/>
              </a:rPr>
              <a:t>re-launch the webinar</a:t>
            </a:r>
            <a:r>
              <a:rPr lang="en-US" sz="1125" b="0" dirty="0">
                <a:solidFill>
                  <a:schemeClr val="accent1"/>
                </a:solidFill>
                <a:latin typeface="Arial" panose="020B0604020202020204"/>
              </a:rPr>
              <a:t> from your transcript in the Online Training Center.</a:t>
            </a:r>
          </a:p>
          <a:p>
            <a:pPr>
              <a:buClrTx/>
              <a:buFont typeface="Wingdings" panose="05000000000000000000" pitchFamily="2" charset="2"/>
              <a:buChar char="ü"/>
            </a:pPr>
            <a:r>
              <a:rPr lang="en-US" sz="1125" b="0" kern="0" dirty="0">
                <a:solidFill>
                  <a:schemeClr val="accent1"/>
                </a:solidFill>
                <a:latin typeface="Arial" panose="020B0604020202020204"/>
              </a:rPr>
              <a:t>Or send a </a:t>
            </a:r>
            <a:r>
              <a:rPr lang="en-US" sz="1125" kern="0" dirty="0">
                <a:solidFill>
                  <a:schemeClr val="accent1"/>
                </a:solidFill>
                <a:latin typeface="Arial" panose="020B0604020202020204"/>
              </a:rPr>
              <a:t>chat</a:t>
            </a:r>
            <a:r>
              <a:rPr lang="en-US" sz="1125" b="0" kern="0" dirty="0">
                <a:solidFill>
                  <a:schemeClr val="accent1"/>
                </a:solidFill>
                <a:latin typeface="Arial" panose="020B0604020202020204"/>
              </a:rPr>
              <a:t> to </a:t>
            </a:r>
            <a:r>
              <a:rPr lang="en-US" sz="1125" kern="0" dirty="0">
                <a:solidFill>
                  <a:schemeClr val="accent1"/>
                </a:solidFill>
                <a:latin typeface="Arial" panose="020B0604020202020204"/>
              </a:rPr>
              <a:t>CSH Instructor</a:t>
            </a:r>
            <a:r>
              <a:rPr lang="en-US" sz="1125" b="0" kern="0" dirty="0">
                <a:solidFill>
                  <a:schemeClr val="accent1"/>
                </a:solidFill>
                <a:latin typeface="Arial" panose="020B0604020202020204"/>
              </a:rPr>
              <a:t> or </a:t>
            </a:r>
            <a:r>
              <a:rPr lang="en-US" sz="1125" kern="0" dirty="0">
                <a:solidFill>
                  <a:schemeClr val="accent1"/>
                </a:solidFill>
                <a:latin typeface="Arial" panose="020B0604020202020204"/>
              </a:rPr>
              <a:t>email </a:t>
            </a:r>
            <a:r>
              <a:rPr lang="en-US" sz="1125" b="0" kern="0" dirty="0">
                <a:solidFill>
                  <a:schemeClr val="accent1"/>
                </a:solidFill>
                <a:latin typeface="Arial" panose="020B0604020202020204"/>
              </a:rPr>
              <a:t>training@csh.org for assistance. </a:t>
            </a:r>
          </a:p>
          <a:p>
            <a:pPr marL="89297" indent="0">
              <a:buClrTx/>
              <a:buNone/>
            </a:pPr>
            <a:endParaRPr lang="en-US" sz="1050" kern="0" dirty="0">
              <a:solidFill>
                <a:schemeClr val="accent1"/>
              </a:solidFill>
              <a:latin typeface="Arial" panose="020B0604020202020204"/>
            </a:endParaRPr>
          </a:p>
          <a:p>
            <a:endParaRPr lang="en-US" sz="1200" kern="0" dirty="0">
              <a:solidFill>
                <a:schemeClr val="accent1"/>
              </a:solidFill>
              <a:latin typeface="Arial" panose="020B0604020202020204"/>
            </a:endParaRPr>
          </a:p>
        </p:txBody>
      </p:sp>
      <p:graphicFrame>
        <p:nvGraphicFramePr>
          <p:cNvPr id="10" name="Diagram 9"/>
          <p:cNvGraphicFramePr/>
          <p:nvPr/>
        </p:nvGraphicFramePr>
        <p:xfrm>
          <a:off x="1205411" y="1573001"/>
          <a:ext cx="6676112" cy="1374240"/>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6" name="Footer Placeholder 5"/>
          <p:cNvSpPr>
            <a:spLocks noGrp="1"/>
          </p:cNvSpPr>
          <p:nvPr>
            <p:ph type="ftr" sz="quarter" idx="4294967295"/>
          </p:nvPr>
        </p:nvSpPr>
        <p:spPr>
          <a:xfrm>
            <a:off x="1285267" y="5702187"/>
            <a:ext cx="5572733" cy="298564"/>
          </a:xfrm>
          <a:prstGeom prst="rect">
            <a:avLst/>
          </a:prstGeom>
        </p:spPr>
        <p:txBody>
          <a:bodyPr/>
          <a:lstStyle/>
          <a:p>
            <a:r>
              <a:rPr lang="en-US" sz="788" dirty="0">
                <a:solidFill>
                  <a:srgbClr val="9FA1A4">
                    <a:lumMod val="50000"/>
                  </a:srgbClr>
                </a:solidFill>
              </a:rPr>
              <a:t>© All rights reserved. No utilization or reproduction of this material is allowed without the written permission of CSH.</a:t>
            </a:r>
          </a:p>
        </p:txBody>
      </p:sp>
      <p:sp>
        <p:nvSpPr>
          <p:cNvPr id="15" name="Rectangle 14"/>
          <p:cNvSpPr/>
          <p:nvPr/>
        </p:nvSpPr>
        <p:spPr bwMode="auto">
          <a:xfrm>
            <a:off x="4914900" y="3387706"/>
            <a:ext cx="1028700" cy="527164"/>
          </a:xfrm>
          <a:prstGeom prst="rect">
            <a:avLst/>
          </a:prstGeom>
          <a:noFill/>
          <a:ln w="38100" cap="flat" cmpd="sng" algn="ctr">
            <a:solidFill>
              <a:schemeClr val="accent1"/>
            </a:solidFill>
            <a:prstDash val="solid"/>
            <a:round/>
            <a:headEnd type="none" w="med" len="med"/>
            <a:tailEnd type="none" w="med" len="med"/>
          </a:ln>
          <a:effectLst/>
        </p:spPr>
        <p:txBody>
          <a:bodyPr vert="horz" wrap="square" lIns="68580" tIns="34290" rIns="68580" bIns="34290" numCol="1" rtlCol="0" anchor="t" anchorCtr="0" compatLnSpc="1">
            <a:prstTxWarp prst="textNoShape">
              <a:avLst/>
            </a:prstTxWarp>
          </a:bodyPr>
          <a:lstStyle/>
          <a:p>
            <a:pPr algn="r" eaLnBrk="0" fontAlgn="base" hangingPunct="0">
              <a:spcBef>
                <a:spcPct val="0"/>
              </a:spcBef>
              <a:spcAft>
                <a:spcPct val="0"/>
              </a:spcAft>
            </a:pPr>
            <a:endParaRPr lang="en-US" dirty="0">
              <a:solidFill>
                <a:srgbClr val="F8971D"/>
              </a:solidFill>
              <a:latin typeface="Times" charset="0"/>
            </a:endParaRPr>
          </a:p>
        </p:txBody>
      </p:sp>
      <p:sp>
        <p:nvSpPr>
          <p:cNvPr id="12" name="Title 1"/>
          <p:cNvSpPr txBox="1">
            <a:spLocks/>
          </p:cNvSpPr>
          <p:nvPr/>
        </p:nvSpPr>
        <p:spPr>
          <a:xfrm>
            <a:off x="1114467" y="1247773"/>
            <a:ext cx="6858000" cy="528638"/>
          </a:xfrm>
          <a:prstGeom prst="rect">
            <a:avLst/>
          </a:prstGeom>
        </p:spPr>
        <p:txBody>
          <a:bodyPr anchor="ctr">
            <a:normAutofit/>
          </a:bodyPr>
          <a:lst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a:lstStyle>
          <a:p>
            <a:pPr algn="ctr">
              <a:defRPr/>
            </a:pPr>
            <a:r>
              <a:rPr lang="en-US" sz="1350" dirty="0">
                <a:solidFill>
                  <a:srgbClr val="9FA1A4">
                    <a:lumMod val="75000"/>
                  </a:srgbClr>
                </a:solidFill>
                <a:cs typeface="Arial" panose="020B0604020202020204" pitchFamily="34" charset="0"/>
              </a:rPr>
              <a:t>We will be </a:t>
            </a:r>
            <a:r>
              <a:rPr lang="en-US" sz="1350" b="1" dirty="0">
                <a:solidFill>
                  <a:srgbClr val="9FA1A4">
                    <a:lumMod val="75000"/>
                  </a:srgbClr>
                </a:solidFill>
                <a:cs typeface="Arial" panose="020B0604020202020204" pitchFamily="34" charset="0"/>
              </a:rPr>
              <a:t>recording</a:t>
            </a:r>
            <a:r>
              <a:rPr lang="en-US" sz="1350" dirty="0">
                <a:solidFill>
                  <a:srgbClr val="9FA1A4">
                    <a:lumMod val="75000"/>
                  </a:srgbClr>
                </a:solidFill>
                <a:cs typeface="Arial" panose="020B0604020202020204" pitchFamily="34" charset="0"/>
              </a:rPr>
              <a:t> today’s webinar.  </a:t>
            </a:r>
          </a:p>
          <a:p>
            <a:pPr algn="ctr">
              <a:defRPr/>
            </a:pPr>
            <a:r>
              <a:rPr lang="en-US" sz="1350" dirty="0">
                <a:solidFill>
                  <a:srgbClr val="9FA1A4">
                    <a:lumMod val="75000"/>
                  </a:srgbClr>
                </a:solidFill>
                <a:cs typeface="Arial" panose="020B0604020202020204" pitchFamily="34" charset="0"/>
              </a:rPr>
              <a:t>Everyone is </a:t>
            </a:r>
            <a:r>
              <a:rPr lang="en-US" sz="1350" b="1" dirty="0">
                <a:solidFill>
                  <a:srgbClr val="9FA1A4">
                    <a:lumMod val="75000"/>
                  </a:srgbClr>
                </a:solidFill>
                <a:cs typeface="Arial" panose="020B0604020202020204" pitchFamily="34" charset="0"/>
              </a:rPr>
              <a:t>muted</a:t>
            </a:r>
            <a:r>
              <a:rPr lang="en-US" sz="1350" dirty="0">
                <a:solidFill>
                  <a:srgbClr val="9FA1A4">
                    <a:lumMod val="75000"/>
                  </a:srgbClr>
                </a:solidFill>
                <a:cs typeface="Arial" panose="020B0604020202020204" pitchFamily="34" charset="0"/>
              </a:rPr>
              <a:t> to reduce background noise.</a:t>
            </a:r>
          </a:p>
        </p:txBody>
      </p:sp>
      <p:pic>
        <p:nvPicPr>
          <p:cNvPr id="4" name="Picture 3"/>
          <p:cNvPicPr>
            <a:picLocks noChangeAspect="1"/>
          </p:cNvPicPr>
          <p:nvPr/>
        </p:nvPicPr>
        <p:blipFill rotWithShape="1">
          <a:blip r:embed="rId10" cstate="screen">
            <a:extLst>
              <a:ext uri="{28A0092B-C50C-407E-A947-70E740481C1C}">
                <a14:useLocalDpi xmlns:a14="http://schemas.microsoft.com/office/drawing/2010/main"/>
              </a:ext>
            </a:extLst>
          </a:blip>
          <a:srcRect l="43080" t="47872" r="8656" b="7469"/>
          <a:stretch/>
        </p:blipFill>
        <p:spPr>
          <a:xfrm>
            <a:off x="2696243" y="1304333"/>
            <a:ext cx="206480" cy="205740"/>
          </a:xfrm>
          <a:prstGeom prst="rect">
            <a:avLst/>
          </a:prstGeom>
        </p:spPr>
      </p:pic>
      <p:pic>
        <p:nvPicPr>
          <p:cNvPr id="16" name="Picture 2"/>
          <p:cNvPicPr>
            <a:picLocks noChangeAspect="1"/>
          </p:cNvPicPr>
          <p:nvPr/>
        </p:nvPicPr>
        <p:blipFill>
          <a:blip r:embed="rId11" cstate="print">
            <a:extLst>
              <a:ext uri="{28A0092B-C50C-407E-A947-70E740481C1C}">
                <a14:useLocalDpi xmlns:a14="http://schemas.microsoft.com/office/drawing/2010/main" val="0"/>
              </a:ext>
            </a:extLst>
          </a:blip>
          <a:srcRect l="25745" t="34698" r="25581" b="33977"/>
          <a:stretch>
            <a:fillRect/>
          </a:stretch>
        </p:blipFill>
        <p:spPr bwMode="auto">
          <a:xfrm>
            <a:off x="2381275" y="1525826"/>
            <a:ext cx="213122" cy="1369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6"/>
          <p:cNvPicPr>
            <a:picLocks noChangeAspect="1"/>
          </p:cNvPicPr>
          <p:nvPr/>
        </p:nvPicPr>
        <p:blipFill>
          <a:blip r:embed="rId12"/>
          <a:stretch>
            <a:fillRect/>
          </a:stretch>
        </p:blipFill>
        <p:spPr>
          <a:xfrm>
            <a:off x="6429454" y="2786364"/>
            <a:ext cx="1363913" cy="2257010"/>
          </a:xfrm>
          <a:prstGeom prst="rect">
            <a:avLst/>
          </a:prstGeom>
        </p:spPr>
      </p:pic>
      <p:sp>
        <p:nvSpPr>
          <p:cNvPr id="17" name="Rectangle 16"/>
          <p:cNvSpPr/>
          <p:nvPr/>
        </p:nvSpPr>
        <p:spPr bwMode="auto">
          <a:xfrm>
            <a:off x="6513259" y="4502587"/>
            <a:ext cx="1196306" cy="302051"/>
          </a:xfrm>
          <a:prstGeom prst="rect">
            <a:avLst/>
          </a:prstGeom>
          <a:noFill/>
          <a:ln w="38100" cap="flat" cmpd="sng" algn="ctr">
            <a:solidFill>
              <a:schemeClr val="accent1"/>
            </a:solidFill>
            <a:prstDash val="solid"/>
            <a:round/>
            <a:headEnd type="none" w="med" len="med"/>
            <a:tailEnd type="none" w="med" len="med"/>
          </a:ln>
          <a:effectLst/>
        </p:spPr>
        <p:txBody>
          <a:bodyPr vert="horz" wrap="square" lIns="68580" tIns="34290" rIns="68580" bIns="34290" numCol="1" rtlCol="0" anchor="t" anchorCtr="0" compatLnSpc="1">
            <a:prstTxWarp prst="textNoShape">
              <a:avLst/>
            </a:prstTxWarp>
          </a:bodyPr>
          <a:lstStyle/>
          <a:p>
            <a:pPr algn="r" eaLnBrk="0" fontAlgn="base" hangingPunct="0">
              <a:spcBef>
                <a:spcPct val="0"/>
              </a:spcBef>
              <a:spcAft>
                <a:spcPct val="0"/>
              </a:spcAft>
            </a:pPr>
            <a:endParaRPr lang="en-US" dirty="0">
              <a:solidFill>
                <a:srgbClr val="F8971D"/>
              </a:solidFill>
              <a:latin typeface="Times" charset="0"/>
            </a:endParaRPr>
          </a:p>
        </p:txBody>
      </p:sp>
      <p:cxnSp>
        <p:nvCxnSpPr>
          <p:cNvPr id="9" name="Elbow Connector 8"/>
          <p:cNvCxnSpPr>
            <a:stCxn id="15" idx="3"/>
            <a:endCxn id="17" idx="1"/>
          </p:cNvCxnSpPr>
          <p:nvPr/>
        </p:nvCxnSpPr>
        <p:spPr>
          <a:xfrm>
            <a:off x="5943601" y="3651288"/>
            <a:ext cx="569657" cy="1002325"/>
          </a:xfrm>
          <a:prstGeom prst="bentConnector3">
            <a:avLst/>
          </a:prstGeom>
          <a:ln w="28575">
            <a:tailEnd type="triangle"/>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nvCxnSpPr>
        <p:spPr>
          <a:xfrm>
            <a:off x="2343150" y="3429000"/>
            <a:ext cx="2571750" cy="0"/>
          </a:xfrm>
          <a:prstGeom prst="straightConnector1">
            <a:avLst/>
          </a:prstGeom>
          <a:ln w="28575">
            <a:tailEnd type="triangle"/>
          </a:ln>
        </p:spPr>
        <p:style>
          <a:lnRef idx="1">
            <a:schemeClr val="accent1"/>
          </a:lnRef>
          <a:fillRef idx="0">
            <a:schemeClr val="accent1"/>
          </a:fillRef>
          <a:effectRef idx="0">
            <a:schemeClr val="accent1"/>
          </a:effectRef>
          <a:fontRef idx="minor">
            <a:schemeClr val="tx1"/>
          </a:fontRef>
        </p:style>
      </p:cxnSp>
    </p:spTree>
    <p:custDataLst>
      <p:tags r:id="rId1"/>
    </p:custDataLst>
    <p:extLst>
      <p:ext uri="{BB962C8B-B14F-4D97-AF65-F5344CB8AC3E}">
        <p14:creationId xmlns:p14="http://schemas.microsoft.com/office/powerpoint/2010/main" val="368052212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Footer Placeholder 5"/>
          <p:cNvSpPr>
            <a:spLocks noGrp="1"/>
          </p:cNvSpPr>
          <p:nvPr>
            <p:ph type="ftr" sz="quarter" idx="4294967295"/>
          </p:nvPr>
        </p:nvSpPr>
        <p:spPr>
          <a:xfrm>
            <a:off x="14509" y="5702187"/>
            <a:ext cx="5572733" cy="298564"/>
          </a:xfrm>
          <a:prstGeom prst="rect">
            <a:avLst/>
          </a:prstGeom>
        </p:spPr>
        <p:txBody>
          <a:bodyPr/>
          <a:lstStyle/>
          <a:p>
            <a:r>
              <a:rPr lang="en-US" sz="788" dirty="0">
                <a:solidFill>
                  <a:srgbClr val="9FA1A4">
                    <a:lumMod val="50000"/>
                  </a:srgbClr>
                </a:solidFill>
              </a:rPr>
              <a:t>© All rights reserved. No utilization or reproduction of this material is allowed without the written permission of CSH.</a:t>
            </a:r>
          </a:p>
        </p:txBody>
      </p:sp>
      <p:graphicFrame>
        <p:nvGraphicFramePr>
          <p:cNvPr id="11" name="Diagram 10"/>
          <p:cNvGraphicFramePr/>
          <p:nvPr/>
        </p:nvGraphicFramePr>
        <p:xfrm>
          <a:off x="1371601" y="1085851"/>
          <a:ext cx="6304473" cy="1837728"/>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3" name="TextBox 2"/>
          <p:cNvSpPr txBox="1"/>
          <p:nvPr/>
        </p:nvSpPr>
        <p:spPr>
          <a:xfrm>
            <a:off x="1371602" y="2292503"/>
            <a:ext cx="5489664" cy="1962076"/>
          </a:xfrm>
          <a:prstGeom prst="rect">
            <a:avLst/>
          </a:prstGeom>
          <a:noFill/>
        </p:spPr>
        <p:txBody>
          <a:bodyPr wrap="square" rtlCol="0">
            <a:spAutoFit/>
          </a:bodyPr>
          <a:lstStyle/>
          <a:p>
            <a:pPr marL="257175" indent="-257175">
              <a:buFontTx/>
              <a:buAutoNum type="arabicPeriod"/>
            </a:pPr>
            <a:r>
              <a:rPr lang="en-US" sz="1350" dirty="0">
                <a:solidFill>
                  <a:schemeClr val="accent6">
                    <a:lumMod val="50000"/>
                  </a:schemeClr>
                </a:solidFill>
              </a:rPr>
              <a:t>Make sure chat bubble on bottom is blue (active).</a:t>
            </a:r>
          </a:p>
          <a:p>
            <a:pPr marL="257175" indent="-257175">
              <a:buFontTx/>
              <a:buAutoNum type="arabicPeriod"/>
            </a:pPr>
            <a:endParaRPr lang="en-US" sz="1350" dirty="0">
              <a:solidFill>
                <a:schemeClr val="accent6">
                  <a:lumMod val="50000"/>
                </a:schemeClr>
              </a:solidFill>
            </a:endParaRPr>
          </a:p>
          <a:p>
            <a:pPr marL="257175" indent="-257175">
              <a:buFontTx/>
              <a:buAutoNum type="arabicPeriod"/>
            </a:pPr>
            <a:endParaRPr lang="en-US" sz="1350" dirty="0">
              <a:solidFill>
                <a:schemeClr val="accent6">
                  <a:lumMod val="50000"/>
                </a:schemeClr>
              </a:solidFill>
            </a:endParaRPr>
          </a:p>
          <a:p>
            <a:pPr marL="257175" indent="-257175">
              <a:buFontTx/>
              <a:buAutoNum type="arabicPeriod"/>
            </a:pPr>
            <a:r>
              <a:rPr lang="en-US" sz="1350" dirty="0">
                <a:solidFill>
                  <a:schemeClr val="accent6">
                    <a:lumMod val="50000"/>
                  </a:schemeClr>
                </a:solidFill>
              </a:rPr>
              <a:t>Make sure your chat box is expanded so you can see chats – click the blue greater than symbol.</a:t>
            </a:r>
          </a:p>
          <a:p>
            <a:pPr marL="257175" indent="-257175">
              <a:buFontTx/>
              <a:buAutoNum type="arabicPeriod"/>
            </a:pPr>
            <a:endParaRPr lang="en-US" sz="1350" dirty="0">
              <a:solidFill>
                <a:schemeClr val="accent6">
                  <a:lumMod val="50000"/>
                </a:schemeClr>
              </a:solidFill>
            </a:endParaRPr>
          </a:p>
          <a:p>
            <a:pPr marL="257175" indent="-257175">
              <a:buFontTx/>
              <a:buAutoNum type="arabicPeriod"/>
            </a:pPr>
            <a:endParaRPr lang="en-US" sz="1350" dirty="0">
              <a:solidFill>
                <a:schemeClr val="accent6">
                  <a:lumMod val="50000"/>
                </a:schemeClr>
              </a:solidFill>
            </a:endParaRPr>
          </a:p>
          <a:p>
            <a:pPr marL="257175" indent="-257175">
              <a:buFontTx/>
              <a:buAutoNum type="arabicPeriod"/>
            </a:pPr>
            <a:r>
              <a:rPr lang="en-US" sz="1350" dirty="0">
                <a:solidFill>
                  <a:schemeClr val="accent6">
                    <a:lumMod val="50000"/>
                  </a:schemeClr>
                </a:solidFill>
              </a:rPr>
              <a:t>Make sure your chat “To” is set to “Everyone.”</a:t>
            </a:r>
          </a:p>
          <a:p>
            <a:pPr marL="257175" indent="-257175">
              <a:buFontTx/>
              <a:buAutoNum type="arabicPeriod"/>
            </a:pPr>
            <a:endParaRPr lang="en-US" sz="1350" dirty="0">
              <a:solidFill>
                <a:schemeClr val="accent6">
                  <a:lumMod val="50000"/>
                </a:schemeClr>
              </a:solidFill>
            </a:endParaRPr>
          </a:p>
        </p:txBody>
      </p:sp>
      <p:pic>
        <p:nvPicPr>
          <p:cNvPr id="5" name="Picture 4"/>
          <p:cNvPicPr>
            <a:picLocks noChangeAspect="1"/>
          </p:cNvPicPr>
          <p:nvPr/>
        </p:nvPicPr>
        <p:blipFill>
          <a:blip r:embed="rId9"/>
          <a:stretch>
            <a:fillRect/>
          </a:stretch>
        </p:blipFill>
        <p:spPr>
          <a:xfrm>
            <a:off x="5358722" y="2140372"/>
            <a:ext cx="457039" cy="607100"/>
          </a:xfrm>
          <a:prstGeom prst="rect">
            <a:avLst/>
          </a:prstGeom>
          <a:ln>
            <a:solidFill>
              <a:srgbClr val="0081C6"/>
            </a:solidFill>
          </a:ln>
        </p:spPr>
      </p:pic>
      <p:pic>
        <p:nvPicPr>
          <p:cNvPr id="7" name="Picture 6"/>
          <p:cNvPicPr>
            <a:picLocks noChangeAspect="1"/>
          </p:cNvPicPr>
          <p:nvPr/>
        </p:nvPicPr>
        <p:blipFill>
          <a:blip r:embed="rId10"/>
          <a:stretch>
            <a:fillRect/>
          </a:stretch>
        </p:blipFill>
        <p:spPr>
          <a:xfrm>
            <a:off x="4071633" y="3222016"/>
            <a:ext cx="649852" cy="242840"/>
          </a:xfrm>
          <a:prstGeom prst="rect">
            <a:avLst/>
          </a:prstGeom>
          <a:ln>
            <a:solidFill>
              <a:srgbClr val="0081C6"/>
            </a:solidFill>
          </a:ln>
        </p:spPr>
      </p:pic>
      <p:pic>
        <p:nvPicPr>
          <p:cNvPr id="8" name="Picture 7"/>
          <p:cNvPicPr>
            <a:picLocks noChangeAspect="1"/>
          </p:cNvPicPr>
          <p:nvPr/>
        </p:nvPicPr>
        <p:blipFill rotWithShape="1">
          <a:blip r:embed="rId11"/>
          <a:srcRect l="2364" r="46189"/>
          <a:stretch/>
        </p:blipFill>
        <p:spPr>
          <a:xfrm>
            <a:off x="5372100" y="3645571"/>
            <a:ext cx="1600200" cy="1851719"/>
          </a:xfrm>
          <a:prstGeom prst="rect">
            <a:avLst/>
          </a:prstGeom>
          <a:ln>
            <a:solidFill>
              <a:srgbClr val="0081C6"/>
            </a:solidFill>
          </a:ln>
        </p:spPr>
      </p:pic>
      <p:sp>
        <p:nvSpPr>
          <p:cNvPr id="10" name="Title 1"/>
          <p:cNvSpPr txBox="1">
            <a:spLocks/>
          </p:cNvSpPr>
          <p:nvPr/>
        </p:nvSpPr>
        <p:spPr>
          <a:xfrm>
            <a:off x="1094837" y="983882"/>
            <a:ext cx="6858000" cy="528638"/>
          </a:xfrm>
          <a:prstGeom prst="rect">
            <a:avLst/>
          </a:prstGeom>
        </p:spPr>
        <p:txBody>
          <a:bodyPr anchor="ctr">
            <a:normAutofit/>
          </a:bodyPr>
          <a:lstStyle>
            <a:lvl1pPr algn="l" defTabSz="914400" rtl="0" eaLnBrk="1" latinLnBrk="0" hangingPunct="1">
              <a:lnSpc>
                <a:spcPct val="90000"/>
              </a:lnSpc>
              <a:spcBef>
                <a:spcPct val="0"/>
              </a:spcBef>
              <a:buNone/>
              <a:defRPr sz="3000" kern="1200" spc="-60" baseline="0">
                <a:solidFill>
                  <a:srgbClr val="FFFFFF"/>
                </a:solidFill>
                <a:latin typeface="+mj-lt"/>
                <a:ea typeface="+mj-ea"/>
                <a:cs typeface="+mj-cs"/>
              </a:defRPr>
            </a:lvl1pPr>
          </a:lstStyle>
          <a:p>
            <a:pPr algn="ctr">
              <a:defRPr/>
            </a:pPr>
            <a:r>
              <a:rPr lang="en-US" sz="1350" dirty="0">
                <a:solidFill>
                  <a:srgbClr val="9FA1A4">
                    <a:lumMod val="75000"/>
                  </a:srgbClr>
                </a:solidFill>
                <a:cs typeface="Arial" panose="020B0604020202020204" pitchFamily="34" charset="0"/>
              </a:rPr>
              <a:t>We will be </a:t>
            </a:r>
            <a:r>
              <a:rPr lang="en-US" sz="1350" b="1" dirty="0">
                <a:solidFill>
                  <a:srgbClr val="9FA1A4">
                    <a:lumMod val="75000"/>
                  </a:srgbClr>
                </a:solidFill>
                <a:cs typeface="Arial" panose="020B0604020202020204" pitchFamily="34" charset="0"/>
              </a:rPr>
              <a:t>recording</a:t>
            </a:r>
            <a:r>
              <a:rPr lang="en-US" sz="1350" dirty="0">
                <a:solidFill>
                  <a:srgbClr val="9FA1A4">
                    <a:lumMod val="75000"/>
                  </a:srgbClr>
                </a:solidFill>
                <a:cs typeface="Arial" panose="020B0604020202020204" pitchFamily="34" charset="0"/>
              </a:rPr>
              <a:t> today’s webinar.  </a:t>
            </a:r>
          </a:p>
          <a:p>
            <a:pPr algn="ctr">
              <a:defRPr/>
            </a:pPr>
            <a:r>
              <a:rPr lang="en-US" sz="1350" dirty="0">
                <a:solidFill>
                  <a:srgbClr val="9FA1A4">
                    <a:lumMod val="75000"/>
                  </a:srgbClr>
                </a:solidFill>
                <a:cs typeface="Arial" panose="020B0604020202020204" pitchFamily="34" charset="0"/>
              </a:rPr>
              <a:t>Everyone is </a:t>
            </a:r>
            <a:r>
              <a:rPr lang="en-US" sz="1350" b="1" dirty="0">
                <a:solidFill>
                  <a:srgbClr val="9FA1A4">
                    <a:lumMod val="75000"/>
                  </a:srgbClr>
                </a:solidFill>
                <a:cs typeface="Arial" panose="020B0604020202020204" pitchFamily="34" charset="0"/>
              </a:rPr>
              <a:t>muted</a:t>
            </a:r>
            <a:r>
              <a:rPr lang="en-US" sz="1350" dirty="0">
                <a:solidFill>
                  <a:srgbClr val="9FA1A4">
                    <a:lumMod val="75000"/>
                  </a:srgbClr>
                </a:solidFill>
                <a:cs typeface="Arial" panose="020B0604020202020204" pitchFamily="34" charset="0"/>
              </a:rPr>
              <a:t> to reduce background noise.</a:t>
            </a:r>
          </a:p>
        </p:txBody>
      </p:sp>
      <p:pic>
        <p:nvPicPr>
          <p:cNvPr id="12" name="Picture 11"/>
          <p:cNvPicPr>
            <a:picLocks noChangeAspect="1"/>
          </p:cNvPicPr>
          <p:nvPr/>
        </p:nvPicPr>
        <p:blipFill rotWithShape="1">
          <a:blip r:embed="rId12" cstate="screen">
            <a:extLst>
              <a:ext uri="{28A0092B-C50C-407E-A947-70E740481C1C}">
                <a14:useLocalDpi xmlns:a14="http://schemas.microsoft.com/office/drawing/2010/main"/>
              </a:ext>
            </a:extLst>
          </a:blip>
          <a:srcRect l="43080" t="47872" r="8656" b="7469"/>
          <a:stretch/>
        </p:blipFill>
        <p:spPr>
          <a:xfrm>
            <a:off x="2710995" y="1026707"/>
            <a:ext cx="206480" cy="205740"/>
          </a:xfrm>
          <a:prstGeom prst="rect">
            <a:avLst/>
          </a:prstGeom>
        </p:spPr>
      </p:pic>
      <p:pic>
        <p:nvPicPr>
          <p:cNvPr id="13" name="Picture 2"/>
          <p:cNvPicPr>
            <a:picLocks noChangeAspect="1"/>
          </p:cNvPicPr>
          <p:nvPr/>
        </p:nvPicPr>
        <p:blipFill>
          <a:blip r:embed="rId13" cstate="print">
            <a:extLst>
              <a:ext uri="{28A0092B-C50C-407E-A947-70E740481C1C}">
                <a14:useLocalDpi xmlns:a14="http://schemas.microsoft.com/office/drawing/2010/main" val="0"/>
              </a:ext>
            </a:extLst>
          </a:blip>
          <a:srcRect l="25745" t="34698" r="25581" b="33977"/>
          <a:stretch>
            <a:fillRect/>
          </a:stretch>
        </p:blipFill>
        <p:spPr bwMode="auto">
          <a:xfrm>
            <a:off x="2329657" y="1248201"/>
            <a:ext cx="213122" cy="1369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ustDataLst>
      <p:tags r:id="rId1"/>
    </p:custDataLst>
    <p:extLst>
      <p:ext uri="{BB962C8B-B14F-4D97-AF65-F5344CB8AC3E}">
        <p14:creationId xmlns:p14="http://schemas.microsoft.com/office/powerpoint/2010/main" val="353965162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p:cNvSpPr>
            <a:spLocks noGrp="1"/>
          </p:cNvSpPr>
          <p:nvPr>
            <p:ph type="ftr" sz="quarter" idx="11"/>
          </p:nvPr>
        </p:nvSpPr>
        <p:spPr/>
        <p:txBody>
          <a:bodyPr/>
          <a:lstStyle/>
          <a:p>
            <a:r>
              <a:rPr lang="en-US" dirty="0"/>
              <a:t>© All rights reserved. No utilization or reproduction of this material is allowed without the written permission of CSH.</a:t>
            </a:r>
          </a:p>
        </p:txBody>
      </p:sp>
      <p:sp>
        <p:nvSpPr>
          <p:cNvPr id="3" name="Title 2"/>
          <p:cNvSpPr>
            <a:spLocks noGrp="1"/>
          </p:cNvSpPr>
          <p:nvPr>
            <p:ph type="title"/>
          </p:nvPr>
        </p:nvSpPr>
        <p:spPr/>
        <p:txBody>
          <a:bodyPr/>
          <a:lstStyle/>
          <a:p>
            <a:r>
              <a:rPr lang="en-US" dirty="0"/>
              <a:t>Meet the Presenters</a:t>
            </a:r>
          </a:p>
        </p:txBody>
      </p:sp>
      <p:sp>
        <p:nvSpPr>
          <p:cNvPr id="5" name="Content Placeholder 2"/>
          <p:cNvSpPr>
            <a:spLocks noGrp="1"/>
          </p:cNvSpPr>
          <p:nvPr>
            <p:ph type="body" sz="quarter" idx="12"/>
          </p:nvPr>
        </p:nvSpPr>
        <p:spPr/>
        <p:txBody>
          <a:bodyPr numCol="1" anchor="t">
            <a:normAutofit fontScale="92500" lnSpcReduction="20000"/>
          </a:bodyPr>
          <a:lstStyle/>
          <a:p>
            <a:endParaRPr lang="en-US" dirty="0"/>
          </a:p>
          <a:p>
            <a:pPr marL="0" indent="0">
              <a:buNone/>
            </a:pPr>
            <a:r>
              <a:rPr lang="en-US" sz="4000" dirty="0"/>
              <a:t>CSH Staff</a:t>
            </a:r>
          </a:p>
          <a:p>
            <a:r>
              <a:rPr lang="en-US" sz="3000" dirty="0"/>
              <a:t>Brett Penner, Associate Program Manager</a:t>
            </a:r>
          </a:p>
          <a:p>
            <a:r>
              <a:rPr lang="en-US" sz="3000" dirty="0"/>
              <a:t>Johnna Lowe, Senior Program Manager</a:t>
            </a:r>
          </a:p>
          <a:p>
            <a:pPr marL="0" indent="0">
              <a:buNone/>
            </a:pPr>
            <a:endParaRPr lang="en-US" sz="3000" dirty="0"/>
          </a:p>
          <a:p>
            <a:pPr marL="0" indent="0">
              <a:buNone/>
            </a:pPr>
            <a:r>
              <a:rPr lang="en-US" sz="4000" dirty="0"/>
              <a:t>SHPA Staff</a:t>
            </a:r>
          </a:p>
          <a:p>
            <a:r>
              <a:rPr lang="en-US" sz="3000" dirty="0"/>
              <a:t>David Esposito, Executive Director</a:t>
            </a:r>
          </a:p>
          <a:p>
            <a:r>
              <a:rPr lang="en-US" sz="3000" dirty="0"/>
              <a:t>Aaron Eldridge, Illinois Coordinator, Northern Region</a:t>
            </a:r>
          </a:p>
          <a:p>
            <a:r>
              <a:rPr lang="en-US" sz="3000" dirty="0"/>
              <a:t>Jennifer Orban, Illinois Coordinator, Central &amp; Southern Region </a:t>
            </a:r>
          </a:p>
        </p:txBody>
      </p:sp>
    </p:spTree>
    <p:extLst>
      <p:ext uri="{BB962C8B-B14F-4D97-AF65-F5344CB8AC3E}">
        <p14:creationId xmlns:p14="http://schemas.microsoft.com/office/powerpoint/2010/main" val="110420542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ctrTitle"/>
          </p:nvPr>
        </p:nvSpPr>
        <p:spPr/>
        <p:txBody>
          <a:bodyPr anchor="ctr"/>
          <a:lstStyle/>
          <a:p>
            <a:r>
              <a:rPr lang="en-US" b="1" dirty="0"/>
              <a:t>About CSH</a:t>
            </a:r>
          </a:p>
        </p:txBody>
      </p:sp>
      <p:sp>
        <p:nvSpPr>
          <p:cNvPr id="2" name="Subtitle 1"/>
          <p:cNvSpPr>
            <a:spLocks noGrp="1"/>
          </p:cNvSpPr>
          <p:nvPr>
            <p:ph type="subTitle" idx="1"/>
          </p:nvPr>
        </p:nvSpPr>
        <p:spPr/>
        <p:txBody>
          <a:bodyPr/>
          <a:lstStyle/>
          <a:p>
            <a:endParaRPr lang="en-US" dirty="0"/>
          </a:p>
        </p:txBody>
      </p:sp>
    </p:spTree>
    <p:extLst>
      <p:ext uri="{BB962C8B-B14F-4D97-AF65-F5344CB8AC3E}">
        <p14:creationId xmlns:p14="http://schemas.microsoft.com/office/powerpoint/2010/main" val="129809648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7818" y="121100"/>
            <a:ext cx="8647611" cy="765592"/>
          </a:xfrm>
        </p:spPr>
        <p:txBody>
          <a:bodyPr/>
          <a:lstStyle/>
          <a:p>
            <a:endParaRPr lang="en-US" dirty="0"/>
          </a:p>
        </p:txBody>
      </p:sp>
    </p:spTree>
    <p:custDataLst>
      <p:tags r:id="rId1"/>
    </p:custDataLst>
    <p:extLst>
      <p:ext uri="{BB962C8B-B14F-4D97-AF65-F5344CB8AC3E}">
        <p14:creationId xmlns:p14="http://schemas.microsoft.com/office/powerpoint/2010/main" val="424034908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a:xfrm>
            <a:off x="261327" y="64382"/>
            <a:ext cx="7886700" cy="1325563"/>
          </a:xfrm>
        </p:spPr>
        <p:txBody>
          <a:bodyPr/>
          <a:lstStyle/>
          <a:p>
            <a:r>
              <a:rPr lang="en-US" b="1" dirty="0"/>
              <a:t>What We Do</a:t>
            </a:r>
          </a:p>
        </p:txBody>
      </p:sp>
      <p:sp>
        <p:nvSpPr>
          <p:cNvPr id="3" name="Content Placeholder 2"/>
          <p:cNvSpPr>
            <a:spLocks noGrp="1"/>
          </p:cNvSpPr>
          <p:nvPr>
            <p:ph idx="1"/>
          </p:nvPr>
        </p:nvSpPr>
        <p:spPr>
          <a:xfrm>
            <a:off x="183662" y="1130279"/>
            <a:ext cx="8483600" cy="1104900"/>
          </a:xfrm>
        </p:spPr>
        <p:txBody>
          <a:bodyPr/>
          <a:lstStyle/>
          <a:p>
            <a:pPr marL="119063" indent="0">
              <a:buNone/>
            </a:pPr>
            <a:r>
              <a:rPr lang="en-US" sz="2000" dirty="0"/>
              <a:t>CSH is a touchstone for new ideas and best practices, a collaborative and pragmatic community partner, and an influential advocate for supportive housing.</a:t>
            </a:r>
          </a:p>
          <a:p>
            <a:endParaRPr lang="en-US" dirty="0"/>
          </a:p>
        </p:txBody>
      </p:sp>
      <p:graphicFrame>
        <p:nvGraphicFramePr>
          <p:cNvPr id="5" name="Diagram 4"/>
          <p:cNvGraphicFramePr/>
          <p:nvPr>
            <p:extLst>
              <p:ext uri="{D42A27DB-BD31-4B8C-83A1-F6EECF244321}">
                <p14:modId xmlns:p14="http://schemas.microsoft.com/office/powerpoint/2010/main" val="1238339852"/>
              </p:ext>
            </p:extLst>
          </p:nvPr>
        </p:nvGraphicFramePr>
        <p:xfrm>
          <a:off x="1600200" y="2425700"/>
          <a:ext cx="6007100" cy="38354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8" name="Rectangle 7"/>
          <p:cNvSpPr/>
          <p:nvPr/>
        </p:nvSpPr>
        <p:spPr>
          <a:xfrm>
            <a:off x="5943600" y="2689135"/>
            <a:ext cx="3327400" cy="830997"/>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Research-backed tools, trainings and knowledge sharing </a:t>
            </a:r>
          </a:p>
        </p:txBody>
      </p:sp>
      <p:sp>
        <p:nvSpPr>
          <p:cNvPr id="9" name="Rectangle 8"/>
          <p:cNvSpPr/>
          <p:nvPr/>
        </p:nvSpPr>
        <p:spPr>
          <a:xfrm>
            <a:off x="152400" y="2689136"/>
            <a:ext cx="3251200" cy="830997"/>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Powerful capital funds, specialty loan products and development expertise</a:t>
            </a:r>
          </a:p>
        </p:txBody>
      </p:sp>
      <p:sp>
        <p:nvSpPr>
          <p:cNvPr id="10" name="Rectangle 9"/>
          <p:cNvSpPr/>
          <p:nvPr/>
        </p:nvSpPr>
        <p:spPr>
          <a:xfrm>
            <a:off x="177800" y="5210602"/>
            <a:ext cx="3048000" cy="58477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Custom community planning and cutting-edge innovations </a:t>
            </a:r>
          </a:p>
        </p:txBody>
      </p:sp>
      <p:sp>
        <p:nvSpPr>
          <p:cNvPr id="11" name="Rectangle 10"/>
          <p:cNvSpPr/>
          <p:nvPr/>
        </p:nvSpPr>
        <p:spPr>
          <a:xfrm>
            <a:off x="5956300" y="5210601"/>
            <a:ext cx="3314700" cy="58477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848584"/>
                </a:solidFill>
                <a:effectLst/>
                <a:uLnTx/>
                <a:uFillTx/>
                <a:latin typeface="Arial" panose="020B0604020202020204"/>
                <a:ea typeface="+mn-ea"/>
                <a:cs typeface="Century Schoolbook"/>
              </a:rPr>
              <a:t>Systems reform, policy collaboration and advocacy </a:t>
            </a:r>
          </a:p>
        </p:txBody>
      </p:sp>
    </p:spTree>
    <p:extLst>
      <p:ext uri="{BB962C8B-B14F-4D97-AF65-F5344CB8AC3E}">
        <p14:creationId xmlns:p14="http://schemas.microsoft.com/office/powerpoint/2010/main" val="1925377805"/>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Who Is  SHPA ?</a:t>
            </a:r>
          </a:p>
        </p:txBody>
      </p:sp>
      <p:sp>
        <p:nvSpPr>
          <p:cNvPr id="3" name="Content Placeholder 2"/>
          <p:cNvSpPr>
            <a:spLocks noGrp="1"/>
          </p:cNvSpPr>
          <p:nvPr>
            <p:ph idx="1"/>
          </p:nvPr>
        </p:nvSpPr>
        <p:spPr/>
        <p:txBody>
          <a:bodyPr anchor="t">
            <a:normAutofit/>
          </a:bodyPr>
          <a:lstStyle/>
          <a:p>
            <a:pPr marL="0" indent="0">
              <a:lnSpc>
                <a:spcPct val="150000"/>
              </a:lnSpc>
              <a:spcBef>
                <a:spcPts val="0"/>
              </a:spcBef>
              <a:buNone/>
            </a:pPr>
            <a:endParaRPr lang="en-US" sz="1800" dirty="0"/>
          </a:p>
          <a:p>
            <a:pPr marL="0" indent="0">
              <a:lnSpc>
                <a:spcPct val="150000"/>
              </a:lnSpc>
              <a:spcBef>
                <a:spcPts val="0"/>
              </a:spcBef>
              <a:buNone/>
            </a:pPr>
            <a:r>
              <a:rPr lang="en-US" sz="1800" dirty="0"/>
              <a:t>SHPA’s mission is to strengthen the supportive housing industry, to enable the increased development of supportive housing, and to support non-profit organizations to develop the capacity for providing permanent supportive housing.  We are dedicated to securing additional resources for supportive housing and to streamlining the process of developing and operating supportive housing.  Members network with one another, access the latest information, and advocate at the state and federal levels, with the aid of Springfield lobbyists.</a:t>
            </a:r>
          </a:p>
        </p:txBody>
      </p:sp>
      <p:sp>
        <p:nvSpPr>
          <p:cNvPr id="6" name="Slide Number Placeholder 5"/>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10</a:t>
            </a:fld>
            <a:endParaRPr lang="en-US" dirty="0">
              <a:solidFill>
                <a:prstClr val="black">
                  <a:tint val="75000"/>
                </a:prstClr>
              </a:solidFill>
              <a:latin typeface="Calibri" panose="020F0502020204030204"/>
            </a:endParaRPr>
          </a:p>
        </p:txBody>
      </p:sp>
      <p:pic>
        <p:nvPicPr>
          <p:cNvPr id="7" name="Picture 6">
            <a:extLst>
              <a:ext uri="{FF2B5EF4-FFF2-40B4-BE49-F238E27FC236}">
                <a16:creationId xmlns:a16="http://schemas.microsoft.com/office/drawing/2014/main" id="{A0CA8E1F-3B28-430C-9ADD-E304703DC78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840601" y="126999"/>
            <a:ext cx="3564056" cy="1169400"/>
          </a:xfrm>
          <a:prstGeom prst="rect">
            <a:avLst/>
          </a:prstGeom>
        </p:spPr>
      </p:pic>
    </p:spTree>
    <p:extLst>
      <p:ext uri="{BB962C8B-B14F-4D97-AF65-F5344CB8AC3E}">
        <p14:creationId xmlns:p14="http://schemas.microsoft.com/office/powerpoint/2010/main" val="379784589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SHPA Does</a:t>
            </a:r>
          </a:p>
        </p:txBody>
      </p:sp>
      <p:sp>
        <p:nvSpPr>
          <p:cNvPr id="3" name="Content Placeholder 2"/>
          <p:cNvSpPr>
            <a:spLocks noGrp="1"/>
          </p:cNvSpPr>
          <p:nvPr>
            <p:ph idx="1"/>
          </p:nvPr>
        </p:nvSpPr>
        <p:spPr/>
        <p:txBody>
          <a:bodyPr>
            <a:normAutofit/>
          </a:bodyPr>
          <a:lstStyle/>
          <a:p>
            <a:endParaRPr lang="en-US" sz="1800" dirty="0">
              <a:solidFill>
                <a:srgbClr val="747474"/>
              </a:solidFill>
            </a:endParaRPr>
          </a:p>
          <a:p>
            <a:r>
              <a:rPr lang="en-US" sz="1800" dirty="0"/>
              <a:t>SHPA is a statewide (Illinois) membership association of non-profit providers of supportive housing (affordable housing plus services for individuals and Residents who have been homeless and/or have special needs).  </a:t>
            </a:r>
          </a:p>
          <a:p>
            <a:r>
              <a:rPr lang="en-US" sz="1800" dirty="0"/>
              <a:t>SHPA knits its members together into a strong state and federal advocacy voice for supportive housing resources and policies.   </a:t>
            </a:r>
          </a:p>
          <a:p>
            <a:r>
              <a:rPr lang="en-US" sz="1800" dirty="0"/>
              <a:t>We provide advocacy updates and connect supportive housing staff and residents to federal and statewide advocacy campaigns.  </a:t>
            </a:r>
          </a:p>
          <a:p>
            <a:r>
              <a:rPr lang="en-US" sz="1800" dirty="0"/>
              <a:t>We help our members achieve and sustain quality supportive housing by connecting them with training and technical assistance.   </a:t>
            </a:r>
          </a:p>
          <a:p>
            <a:r>
              <a:rPr lang="en-US" sz="1800" dirty="0"/>
              <a:t>For supportive housing residents, we provide training and opportunities to participate in advocacy and in the association.  We connect members with each other and with national leaders at membership meetings.</a:t>
            </a:r>
          </a:p>
        </p:txBody>
      </p:sp>
      <p:sp>
        <p:nvSpPr>
          <p:cNvPr id="6" name="Slide Number Placeholder 5"/>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11</a:t>
            </a:fld>
            <a:endParaRPr lang="en-US" dirty="0">
              <a:solidFill>
                <a:prstClr val="black">
                  <a:tint val="75000"/>
                </a:prstClr>
              </a:solidFill>
              <a:latin typeface="Calibri" panose="020F0502020204030204"/>
            </a:endParaRPr>
          </a:p>
        </p:txBody>
      </p:sp>
      <p:pic>
        <p:nvPicPr>
          <p:cNvPr id="7" name="Picture 6">
            <a:extLst>
              <a:ext uri="{FF2B5EF4-FFF2-40B4-BE49-F238E27FC236}">
                <a16:creationId xmlns:a16="http://schemas.microsoft.com/office/drawing/2014/main" id="{C8E89C51-7CF7-4C00-B6B1-B2CEC55C291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915030" y="101973"/>
            <a:ext cx="3564056" cy="1021865"/>
          </a:xfrm>
          <a:prstGeom prst="rect">
            <a:avLst/>
          </a:prstGeom>
        </p:spPr>
      </p:pic>
    </p:spTree>
    <p:extLst>
      <p:ext uri="{BB962C8B-B14F-4D97-AF65-F5344CB8AC3E}">
        <p14:creationId xmlns:p14="http://schemas.microsoft.com/office/powerpoint/2010/main" val="207026088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a:t>What does Eviction Prevention Mean to You? </a:t>
            </a:r>
          </a:p>
        </p:txBody>
      </p:sp>
      <p:sp>
        <p:nvSpPr>
          <p:cNvPr id="6" name="Content Placeholder 5"/>
          <p:cNvSpPr>
            <a:spLocks noGrp="1"/>
          </p:cNvSpPr>
          <p:nvPr>
            <p:ph idx="1"/>
          </p:nvPr>
        </p:nvSpPr>
        <p:spPr>
          <a:xfrm>
            <a:off x="2901951" y="864108"/>
            <a:ext cx="5486400" cy="2738074"/>
          </a:xfrm>
        </p:spPr>
        <p:txBody>
          <a:bodyPr anchor="ctr"/>
          <a:lstStyle/>
          <a:p>
            <a:r>
              <a:rPr lang="en-US" dirty="0"/>
              <a:t>What does successful eviction prevention look like?</a:t>
            </a:r>
          </a:p>
          <a:p>
            <a:r>
              <a:rPr lang="en-US" dirty="0"/>
              <a:t>Is it a program, a philosophy, or a culture? </a:t>
            </a:r>
          </a:p>
          <a:p>
            <a:r>
              <a:rPr lang="en-US" dirty="0"/>
              <a:t>Why is eviction prevention important?</a:t>
            </a:r>
          </a:p>
          <a:p>
            <a:r>
              <a:rPr lang="en-US" dirty="0"/>
              <a:t>What needs to be in place in order to have eviction prevention?</a:t>
            </a:r>
          </a:p>
        </p:txBody>
      </p:sp>
      <p:sp>
        <p:nvSpPr>
          <p:cNvPr id="2" name="Footer Placeholder 1"/>
          <p:cNvSpPr>
            <a:spLocks noGrp="1"/>
          </p:cNvSpPr>
          <p:nvPr>
            <p:ph type="ftr" sz="quarter" idx="11"/>
          </p:nvPr>
        </p:nvSpPr>
        <p:spPr/>
        <p:txBody>
          <a:bodyPr/>
          <a:lstStyle/>
          <a:p>
            <a:r>
              <a:rPr lang="en-US" dirty="0"/>
              <a:t>© All rights reserved. No utilization or reproduction of this material is allowed without the written permission of CSH.</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84770" y="3874541"/>
            <a:ext cx="2003581" cy="2052279"/>
          </a:xfrm>
          <a:prstGeom prst="rect">
            <a:avLst/>
          </a:prstGeom>
        </p:spPr>
      </p:pic>
    </p:spTree>
    <p:extLst>
      <p:ext uri="{BB962C8B-B14F-4D97-AF65-F5344CB8AC3E}">
        <p14:creationId xmlns:p14="http://schemas.microsoft.com/office/powerpoint/2010/main" val="192877223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First Things First! </a:t>
            </a:r>
          </a:p>
        </p:txBody>
      </p:sp>
      <p:sp>
        <p:nvSpPr>
          <p:cNvPr id="6" name="Content Placeholder 5"/>
          <p:cNvSpPr>
            <a:spLocks noGrp="1"/>
          </p:cNvSpPr>
          <p:nvPr>
            <p:ph idx="1"/>
          </p:nvPr>
        </p:nvSpPr>
        <p:spPr>
          <a:xfrm>
            <a:off x="2638480" y="1795208"/>
            <a:ext cx="5486400" cy="3258441"/>
          </a:xfrm>
        </p:spPr>
        <p:txBody>
          <a:bodyPr>
            <a:normAutofit/>
          </a:bodyPr>
          <a:lstStyle/>
          <a:p>
            <a:pPr marL="0" indent="0">
              <a:buNone/>
            </a:pPr>
            <a:r>
              <a:rPr lang="en-US" sz="2800" b="1" dirty="0"/>
              <a:t>Primary Objective = Education, Communication, Collaboration </a:t>
            </a:r>
          </a:p>
        </p:txBody>
      </p:sp>
      <p:sp>
        <p:nvSpPr>
          <p:cNvPr id="2" name="Footer Placeholder 1"/>
          <p:cNvSpPr>
            <a:spLocks noGrp="1"/>
          </p:cNvSpPr>
          <p:nvPr>
            <p:ph type="ftr" sz="quarter" idx="11"/>
          </p:nvPr>
        </p:nvSpPr>
        <p:spPr/>
        <p:txBody>
          <a:bodyPr/>
          <a:lstStyle/>
          <a:p>
            <a:r>
              <a:rPr lang="en-US" sz="900">
                <a:solidFill>
                  <a:srgbClr val="4F5053"/>
                </a:solidFill>
                <a:latin typeface="Arial"/>
              </a:rPr>
              <a:t>© All rights reserved. No utilization or reproduction of this material is allowed without the written permission of CSH.</a:t>
            </a:r>
          </a:p>
          <a:p>
            <a:endParaRPr lang="en-US" dirty="0"/>
          </a:p>
        </p:txBody>
      </p:sp>
      <p:pic>
        <p:nvPicPr>
          <p:cNvPr id="9" name="Picture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64966" y="268695"/>
            <a:ext cx="2491575" cy="2169214"/>
          </a:xfrm>
          <a:prstGeom prst="rect">
            <a:avLst/>
          </a:prstGeom>
        </p:spPr>
      </p:pic>
    </p:spTree>
    <p:extLst>
      <p:ext uri="{BB962C8B-B14F-4D97-AF65-F5344CB8AC3E}">
        <p14:creationId xmlns:p14="http://schemas.microsoft.com/office/powerpoint/2010/main" val="181356576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Lease Up</a:t>
            </a:r>
          </a:p>
        </p:txBody>
      </p:sp>
      <p:sp>
        <p:nvSpPr>
          <p:cNvPr id="3" name="Text Placeholder 2"/>
          <p:cNvSpPr>
            <a:spLocks noGrp="1"/>
          </p:cNvSpPr>
          <p:nvPr>
            <p:ph type="body" sz="quarter" idx="10"/>
          </p:nvPr>
        </p:nvSpPr>
        <p:spPr>
          <a:xfrm>
            <a:off x="480449" y="3187597"/>
            <a:ext cx="9144000" cy="571546"/>
          </a:xfrm>
        </p:spPr>
        <p:txBody>
          <a:bodyPr>
            <a:normAutofit/>
          </a:bodyPr>
          <a:lstStyle/>
          <a:p>
            <a:r>
              <a:rPr lang="en-US" sz="2800" b="1" dirty="0"/>
              <a:t>Education &amp; Communication</a:t>
            </a:r>
          </a:p>
        </p:txBody>
      </p:sp>
    </p:spTree>
    <p:custDataLst>
      <p:tags r:id="rId1"/>
    </p:custDataLst>
    <p:extLst>
      <p:ext uri="{BB962C8B-B14F-4D97-AF65-F5344CB8AC3E}">
        <p14:creationId xmlns:p14="http://schemas.microsoft.com/office/powerpoint/2010/main" val="227787659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Educating Landlords</a:t>
            </a:r>
          </a:p>
        </p:txBody>
      </p:sp>
      <p:sp>
        <p:nvSpPr>
          <p:cNvPr id="3" name="TextBox 2"/>
          <p:cNvSpPr txBox="1"/>
          <p:nvPr/>
        </p:nvSpPr>
        <p:spPr>
          <a:xfrm>
            <a:off x="-1" y="277419"/>
            <a:ext cx="9143999" cy="507831"/>
          </a:xfrm>
          <a:prstGeom prst="rect">
            <a:avLst/>
          </a:prstGeom>
          <a:solidFill>
            <a:srgbClr val="0070C0"/>
          </a:solidFill>
        </p:spPr>
        <p:txBody>
          <a:bodyPr wrap="square" rtlCol="0">
            <a:spAutoFit/>
          </a:bodyPr>
          <a:lstStyle/>
          <a:p>
            <a:pPr algn="ctr"/>
            <a:r>
              <a:rPr lang="en-US" sz="2700" dirty="0">
                <a:solidFill>
                  <a:schemeClr val="bg1"/>
                </a:solidFill>
              </a:rPr>
              <a:t>Who is Support Housing For?</a:t>
            </a:r>
          </a:p>
        </p:txBody>
      </p:sp>
      <p:pic>
        <p:nvPicPr>
          <p:cNvPr id="9" name="Picture 8"/>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4112608" y="2514391"/>
            <a:ext cx="1330322" cy="1290413"/>
          </a:xfrm>
          <a:prstGeom prst="rect">
            <a:avLst/>
          </a:prstGeom>
          <a:ln>
            <a:noFill/>
          </a:ln>
          <a:effectLst>
            <a:softEdge rad="112500"/>
          </a:effectLst>
        </p:spPr>
      </p:pic>
      <p:pic>
        <p:nvPicPr>
          <p:cNvPr id="10" name="Picture 9"/>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6977350" y="2426006"/>
            <a:ext cx="1224814" cy="1444694"/>
          </a:xfrm>
          <a:prstGeom prst="rect">
            <a:avLst/>
          </a:prstGeom>
          <a:ln>
            <a:noFill/>
          </a:ln>
          <a:effectLst>
            <a:softEdge rad="112500"/>
          </a:effectLst>
        </p:spPr>
      </p:pic>
      <p:pic>
        <p:nvPicPr>
          <p:cNvPr id="11" name="Picture 10"/>
          <p:cNvPicPr>
            <a:picLocks noChangeAspect="1"/>
          </p:cNvPicPr>
          <p:nvPr/>
        </p:nvPicPr>
        <p:blipFill rotWithShape="1">
          <a:blip r:embed="rId6" cstate="email">
            <a:extLst>
              <a:ext uri="{28A0092B-C50C-407E-A947-70E740481C1C}">
                <a14:useLocalDpi xmlns:a14="http://schemas.microsoft.com/office/drawing/2010/main"/>
              </a:ext>
            </a:extLst>
          </a:blip>
          <a:srcRect l="1578" t="6236" r="-1578" b="4779"/>
          <a:stretch/>
        </p:blipFill>
        <p:spPr>
          <a:xfrm>
            <a:off x="6957761" y="879338"/>
            <a:ext cx="1207508" cy="1359138"/>
          </a:xfrm>
          <a:prstGeom prst="rect">
            <a:avLst/>
          </a:prstGeom>
          <a:ln>
            <a:noFill/>
          </a:ln>
          <a:effectLst>
            <a:softEdge rad="112500"/>
          </a:effectLst>
        </p:spPr>
      </p:pic>
      <p:pic>
        <p:nvPicPr>
          <p:cNvPr id="12" name="Picture 2" descr="\\corpsh1.sharepoint.com@SSL\DavWWWRoot\communications\Shared Documents\_MG_1830.jpg"/>
          <p:cNvPicPr>
            <a:picLocks noChangeAspect="1" noChangeArrowheads="1"/>
          </p:cNvPicPr>
          <p:nvPr/>
        </p:nvPicPr>
        <p:blipFill rotWithShape="1">
          <a:blip r:embed="rId7" cstate="email">
            <a:extLst>
              <a:ext uri="{28A0092B-C50C-407E-A947-70E740481C1C}">
                <a14:useLocalDpi xmlns:a14="http://schemas.microsoft.com/office/drawing/2010/main"/>
              </a:ext>
            </a:extLst>
          </a:blip>
          <a:srcRect/>
          <a:stretch/>
        </p:blipFill>
        <p:spPr bwMode="auto">
          <a:xfrm>
            <a:off x="4691545" y="908846"/>
            <a:ext cx="1502768" cy="140889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3" name="Picture 12"/>
          <p:cNvPicPr>
            <a:picLocks noChangeAspect="1"/>
          </p:cNvPicPr>
          <p:nvPr/>
        </p:nvPicPr>
        <p:blipFill rotWithShape="1">
          <a:blip r:embed="rId8" cstate="email">
            <a:extLst>
              <a:ext uri="{28A0092B-C50C-407E-A947-70E740481C1C}">
                <a14:useLocalDpi xmlns:a14="http://schemas.microsoft.com/office/drawing/2010/main"/>
              </a:ext>
            </a:extLst>
          </a:blip>
          <a:srcRect/>
          <a:stretch/>
        </p:blipFill>
        <p:spPr>
          <a:xfrm>
            <a:off x="5703882" y="2441337"/>
            <a:ext cx="1012516" cy="1414032"/>
          </a:xfrm>
          <a:prstGeom prst="rect">
            <a:avLst/>
          </a:prstGeom>
          <a:ln>
            <a:noFill/>
          </a:ln>
          <a:effectLst>
            <a:softEdge rad="112500"/>
          </a:effectLst>
        </p:spPr>
      </p:pic>
      <p:sp>
        <p:nvSpPr>
          <p:cNvPr id="14" name="TextBox 13"/>
          <p:cNvSpPr txBox="1"/>
          <p:nvPr/>
        </p:nvSpPr>
        <p:spPr>
          <a:xfrm>
            <a:off x="1751358" y="3949457"/>
            <a:ext cx="7383143" cy="2839239"/>
          </a:xfrm>
          <a:prstGeom prst="rect">
            <a:avLst/>
          </a:prstGeom>
          <a:noFill/>
        </p:spPr>
        <p:txBody>
          <a:bodyPr wrap="square" rtlCol="0">
            <a:spAutoFit/>
          </a:bodyPr>
          <a:lstStyle/>
          <a:p>
            <a:pPr lvl="0" algn="ctr" eaLnBrk="0" fontAlgn="base" hangingPunct="0">
              <a:spcBef>
                <a:spcPct val="0"/>
              </a:spcBef>
              <a:spcAft>
                <a:spcPct val="0"/>
              </a:spcAft>
              <a:defRPr/>
            </a:pPr>
            <a:r>
              <a:rPr lang="en-US" sz="2550" dirty="0">
                <a:solidFill>
                  <a:schemeClr val="tx2"/>
                </a:solidFill>
              </a:rPr>
              <a:t>Individuals and families :</a:t>
            </a:r>
          </a:p>
          <a:p>
            <a:pPr marL="257175" indent="-257175" algn="ctr" eaLnBrk="0" fontAlgn="base" hangingPunct="0">
              <a:spcBef>
                <a:spcPct val="0"/>
              </a:spcBef>
              <a:spcAft>
                <a:spcPct val="0"/>
              </a:spcAft>
              <a:buFont typeface="Arial" panose="020B0604020202020204" pitchFamily="34" charset="0"/>
              <a:buChar char="•"/>
              <a:defRPr/>
            </a:pPr>
            <a:r>
              <a:rPr lang="en-US" sz="2550" dirty="0">
                <a:solidFill>
                  <a:schemeClr val="tx2"/>
                </a:solidFill>
              </a:rPr>
              <a:t>Experiencing chronic homelessness</a:t>
            </a:r>
          </a:p>
          <a:p>
            <a:pPr marL="257175" indent="-257175" algn="ctr" eaLnBrk="0" fontAlgn="base" hangingPunct="0">
              <a:spcBef>
                <a:spcPct val="0"/>
              </a:spcBef>
              <a:spcAft>
                <a:spcPct val="0"/>
              </a:spcAft>
              <a:buFont typeface="Arial" panose="020B0604020202020204" pitchFamily="34" charset="0"/>
              <a:buChar char="•"/>
              <a:defRPr/>
            </a:pPr>
            <a:r>
              <a:rPr lang="en-US" sz="2550" dirty="0">
                <a:solidFill>
                  <a:schemeClr val="tx2"/>
                </a:solidFill>
              </a:rPr>
              <a:t>At risk of homelessness</a:t>
            </a:r>
          </a:p>
          <a:p>
            <a:pPr marL="257175" indent="-257175" algn="ctr" eaLnBrk="0" fontAlgn="base" hangingPunct="0">
              <a:spcBef>
                <a:spcPct val="0"/>
              </a:spcBef>
              <a:spcAft>
                <a:spcPct val="0"/>
              </a:spcAft>
              <a:buFont typeface="Arial" panose="020B0604020202020204" pitchFamily="34" charset="0"/>
              <a:buChar char="•"/>
              <a:defRPr/>
            </a:pPr>
            <a:r>
              <a:rPr lang="en-US" sz="2550" dirty="0">
                <a:solidFill>
                  <a:schemeClr val="tx2"/>
                </a:solidFill>
              </a:rPr>
              <a:t>Cycling through systems</a:t>
            </a:r>
          </a:p>
          <a:p>
            <a:pPr marL="257175" indent="-257175" algn="ctr" eaLnBrk="0" fontAlgn="base" hangingPunct="0">
              <a:spcBef>
                <a:spcPct val="0"/>
              </a:spcBef>
              <a:spcAft>
                <a:spcPct val="0"/>
              </a:spcAft>
              <a:buFont typeface="Arial" panose="020B0604020202020204" pitchFamily="34" charset="0"/>
              <a:buChar char="•"/>
              <a:defRPr/>
            </a:pPr>
            <a:r>
              <a:rPr lang="en-US" sz="2550" dirty="0">
                <a:solidFill>
                  <a:schemeClr val="tx2"/>
                </a:solidFill>
              </a:rPr>
              <a:t>Exiting institutions</a:t>
            </a:r>
          </a:p>
          <a:p>
            <a:pPr marL="257175" indent="-257175" algn="ctr" eaLnBrk="0" fontAlgn="base" hangingPunct="0">
              <a:spcBef>
                <a:spcPct val="0"/>
              </a:spcBef>
              <a:spcAft>
                <a:spcPct val="0"/>
              </a:spcAft>
              <a:buFont typeface="Arial" panose="020B0604020202020204" pitchFamily="34" charset="0"/>
              <a:buChar char="•"/>
              <a:defRPr/>
            </a:pPr>
            <a:r>
              <a:rPr lang="en-US" sz="2550" dirty="0">
                <a:solidFill>
                  <a:schemeClr val="tx2"/>
                </a:solidFill>
              </a:rPr>
              <a:t>Other key phrases?? </a:t>
            </a:r>
          </a:p>
          <a:p>
            <a:pPr algn="ctr"/>
            <a:endParaRPr lang="en-US" sz="2550" dirty="0">
              <a:solidFill>
                <a:schemeClr val="tx2"/>
              </a:solidFill>
            </a:endParaRPr>
          </a:p>
        </p:txBody>
      </p:sp>
    </p:spTree>
    <p:custDataLst>
      <p:tags r:id="rId1"/>
    </p:custDataLst>
    <p:extLst>
      <p:ext uri="{BB962C8B-B14F-4D97-AF65-F5344CB8AC3E}">
        <p14:creationId xmlns:p14="http://schemas.microsoft.com/office/powerpoint/2010/main" val="348234553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Educating Landlords</a:t>
            </a:r>
          </a:p>
        </p:txBody>
      </p:sp>
      <p:graphicFrame>
        <p:nvGraphicFramePr>
          <p:cNvPr id="3" name="Diagram 2"/>
          <p:cNvGraphicFramePr/>
          <p:nvPr>
            <p:extLst>
              <p:ext uri="{D42A27DB-BD31-4B8C-83A1-F6EECF244321}">
                <p14:modId xmlns:p14="http://schemas.microsoft.com/office/powerpoint/2010/main" val="517186296"/>
              </p:ext>
            </p:extLst>
          </p:nvPr>
        </p:nvGraphicFramePr>
        <p:xfrm>
          <a:off x="-1692613" y="1914692"/>
          <a:ext cx="12023387" cy="3731451"/>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custDataLst>
      <p:tags r:id="rId1"/>
    </p:custDataLst>
    <p:extLst>
      <p:ext uri="{BB962C8B-B14F-4D97-AF65-F5344CB8AC3E}">
        <p14:creationId xmlns:p14="http://schemas.microsoft.com/office/powerpoint/2010/main" val="413365489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Engagement to Ensure Housing Stability</a:t>
            </a:r>
          </a:p>
        </p:txBody>
      </p:sp>
      <p:graphicFrame>
        <p:nvGraphicFramePr>
          <p:cNvPr id="3" name="Diagram 2"/>
          <p:cNvGraphicFramePr/>
          <p:nvPr>
            <p:extLst>
              <p:ext uri="{D42A27DB-BD31-4B8C-83A1-F6EECF244321}">
                <p14:modId xmlns:p14="http://schemas.microsoft.com/office/powerpoint/2010/main" val="1375198077"/>
              </p:ext>
            </p:extLst>
          </p:nvPr>
        </p:nvGraphicFramePr>
        <p:xfrm>
          <a:off x="121023" y="1714500"/>
          <a:ext cx="9210013" cy="4998027"/>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cxnSp>
        <p:nvCxnSpPr>
          <p:cNvPr id="4" name="Straight Arrow Connector 3"/>
          <p:cNvCxnSpPr/>
          <p:nvPr/>
        </p:nvCxnSpPr>
        <p:spPr>
          <a:xfrm flipH="1">
            <a:off x="4726029" y="3093135"/>
            <a:ext cx="1990395" cy="1470626"/>
          </a:xfrm>
          <a:prstGeom prst="straightConnector1">
            <a:avLst/>
          </a:prstGeom>
          <a:ln w="57150">
            <a:solidFill>
              <a:srgbClr val="00B050"/>
            </a:solidFill>
            <a:tailEnd type="triangle"/>
          </a:ln>
        </p:spPr>
        <p:style>
          <a:lnRef idx="1">
            <a:schemeClr val="accent1"/>
          </a:lnRef>
          <a:fillRef idx="0">
            <a:schemeClr val="accent1"/>
          </a:fillRef>
          <a:effectRef idx="0">
            <a:schemeClr val="accent1"/>
          </a:effectRef>
          <a:fontRef idx="minor">
            <a:schemeClr val="tx1"/>
          </a:fontRef>
        </p:style>
      </p:cxnSp>
      <p:sp>
        <p:nvSpPr>
          <p:cNvPr id="5" name="TextBox 4"/>
          <p:cNvSpPr txBox="1"/>
          <p:nvPr/>
        </p:nvSpPr>
        <p:spPr>
          <a:xfrm>
            <a:off x="6716424" y="2169805"/>
            <a:ext cx="2371725" cy="923330"/>
          </a:xfrm>
          <a:prstGeom prst="rect">
            <a:avLst/>
          </a:prstGeom>
          <a:solidFill>
            <a:srgbClr val="00B050"/>
          </a:solidFill>
        </p:spPr>
        <p:txBody>
          <a:bodyPr wrap="square" rtlCol="0">
            <a:spAutoFit/>
          </a:bodyPr>
          <a:lstStyle/>
          <a:p>
            <a:pPr algn="ctr"/>
            <a:r>
              <a:rPr lang="en-US" b="1" dirty="0">
                <a:solidFill>
                  <a:schemeClr val="bg1"/>
                </a:solidFill>
              </a:rPr>
              <a:t>Common Goal: </a:t>
            </a:r>
          </a:p>
          <a:p>
            <a:pPr algn="ctr"/>
            <a:r>
              <a:rPr lang="en-US" b="1" dirty="0">
                <a:solidFill>
                  <a:schemeClr val="bg1"/>
                </a:solidFill>
              </a:rPr>
              <a:t>Keep Tenant Housed!</a:t>
            </a:r>
          </a:p>
        </p:txBody>
      </p:sp>
    </p:spTree>
    <p:custDataLst>
      <p:tags r:id="rId1"/>
    </p:custDataLst>
    <p:extLst>
      <p:ext uri="{BB962C8B-B14F-4D97-AF65-F5344CB8AC3E}">
        <p14:creationId xmlns:p14="http://schemas.microsoft.com/office/powerpoint/2010/main" val="20595901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Confidentiality of Protected Health Information</a:t>
            </a:r>
          </a:p>
        </p:txBody>
      </p:sp>
      <p:graphicFrame>
        <p:nvGraphicFramePr>
          <p:cNvPr id="3" name="Diagram 2"/>
          <p:cNvGraphicFramePr/>
          <p:nvPr>
            <p:extLst>
              <p:ext uri="{D42A27DB-BD31-4B8C-83A1-F6EECF244321}">
                <p14:modId xmlns:p14="http://schemas.microsoft.com/office/powerpoint/2010/main" val="381770812"/>
              </p:ext>
            </p:extLst>
          </p:nvPr>
        </p:nvGraphicFramePr>
        <p:xfrm>
          <a:off x="746137" y="1648947"/>
          <a:ext cx="7862285" cy="443834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custDataLst>
      <p:tags r:id="rId1"/>
    </p:custDataLst>
    <p:extLst>
      <p:ext uri="{BB962C8B-B14F-4D97-AF65-F5344CB8AC3E}">
        <p14:creationId xmlns:p14="http://schemas.microsoft.com/office/powerpoint/2010/main" val="397358243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53589" y="0"/>
            <a:ext cx="7277100" cy="704962"/>
          </a:xfrm>
        </p:spPr>
        <p:txBody>
          <a:bodyPr/>
          <a:lstStyle/>
          <a:p>
            <a:r>
              <a:rPr lang="en-US" dirty="0"/>
              <a:t>Embracing Good Tension</a:t>
            </a:r>
          </a:p>
        </p:txBody>
      </p:sp>
      <p:graphicFrame>
        <p:nvGraphicFramePr>
          <p:cNvPr id="4" name="Diagram 3"/>
          <p:cNvGraphicFramePr/>
          <p:nvPr>
            <p:extLst>
              <p:ext uri="{D42A27DB-BD31-4B8C-83A1-F6EECF244321}">
                <p14:modId xmlns:p14="http://schemas.microsoft.com/office/powerpoint/2010/main" val="3256724196"/>
              </p:ext>
            </p:extLst>
          </p:nvPr>
        </p:nvGraphicFramePr>
        <p:xfrm>
          <a:off x="626752" y="1122975"/>
          <a:ext cx="8517248" cy="544764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custDataLst>
      <p:tags r:id="rId1"/>
    </p:custDataLst>
    <p:extLst>
      <p:ext uri="{BB962C8B-B14F-4D97-AF65-F5344CB8AC3E}">
        <p14:creationId xmlns:p14="http://schemas.microsoft.com/office/powerpoint/2010/main" val="411114383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Signs of a Healthy Relationship with a Landlord</a:t>
            </a:r>
          </a:p>
        </p:txBody>
      </p:sp>
      <p:sp>
        <p:nvSpPr>
          <p:cNvPr id="3" name="Content Placeholder 2"/>
          <p:cNvSpPr txBox="1">
            <a:spLocks/>
          </p:cNvSpPr>
          <p:nvPr/>
        </p:nvSpPr>
        <p:spPr>
          <a:xfrm>
            <a:off x="0" y="1965722"/>
            <a:ext cx="3947034" cy="2909383"/>
          </a:xfrm>
          <a:prstGeom prst="rect">
            <a:avLst/>
          </a:prstGeom>
        </p:spPr>
        <p:txBody>
          <a:bodyPr>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nSpc>
                <a:spcPct val="150000"/>
              </a:lnSpc>
              <a:buClr>
                <a:schemeClr val="tx1"/>
              </a:buClr>
            </a:pPr>
            <a:r>
              <a:rPr lang="en-US" altLang="en-US" sz="2400" dirty="0">
                <a:solidFill>
                  <a:schemeClr val="tx2"/>
                </a:solidFill>
                <a:cs typeface="Century Schoolbook" pitchFamily="18" charset="0"/>
              </a:rPr>
              <a:t>Regular Communication</a:t>
            </a:r>
          </a:p>
          <a:p>
            <a:pPr>
              <a:lnSpc>
                <a:spcPct val="150000"/>
              </a:lnSpc>
              <a:buClr>
                <a:schemeClr val="tx1"/>
              </a:buClr>
            </a:pPr>
            <a:r>
              <a:rPr lang="en-US" altLang="en-US" sz="2400" dirty="0">
                <a:solidFill>
                  <a:schemeClr val="tx2"/>
                </a:solidFill>
                <a:cs typeface="Century Schoolbook" pitchFamily="18" charset="0"/>
              </a:rPr>
              <a:t>Crisis Plan</a:t>
            </a:r>
          </a:p>
          <a:p>
            <a:pPr>
              <a:lnSpc>
                <a:spcPct val="150000"/>
              </a:lnSpc>
              <a:buClr>
                <a:schemeClr val="tx1"/>
              </a:buClr>
            </a:pPr>
            <a:r>
              <a:rPr lang="en-US" altLang="en-US" sz="2400" dirty="0">
                <a:solidFill>
                  <a:schemeClr val="tx2"/>
                </a:solidFill>
                <a:cs typeface="Century Schoolbook" pitchFamily="18" charset="0"/>
              </a:rPr>
              <a:t>Referrals</a:t>
            </a:r>
          </a:p>
          <a:p>
            <a:pPr>
              <a:lnSpc>
                <a:spcPct val="150000"/>
              </a:lnSpc>
              <a:buClr>
                <a:schemeClr val="tx1"/>
              </a:buClr>
            </a:pPr>
            <a:r>
              <a:rPr lang="en-US" altLang="en-US" sz="2400" dirty="0">
                <a:solidFill>
                  <a:schemeClr val="tx2"/>
                </a:solidFill>
                <a:cs typeface="Century Schoolbook" pitchFamily="18" charset="0"/>
              </a:rPr>
              <a:t>Additional Support</a:t>
            </a:r>
          </a:p>
          <a:p>
            <a:endParaRPr lang="en-US" altLang="en-US" sz="2700" dirty="0">
              <a:solidFill>
                <a:schemeClr val="tx2"/>
              </a:solidFill>
              <a:cs typeface="Century Schoolbook" pitchFamily="18" charset="0"/>
            </a:endParaRPr>
          </a:p>
        </p:txBody>
      </p:sp>
      <p:pic>
        <p:nvPicPr>
          <p:cNvPr id="4" name="Picture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947034" y="1965722"/>
            <a:ext cx="5195319" cy="3468427"/>
          </a:xfrm>
          <a:prstGeom prst="rect">
            <a:avLst/>
          </a:prstGeom>
        </p:spPr>
      </p:pic>
    </p:spTree>
    <p:custDataLst>
      <p:tags r:id="rId1"/>
    </p:custDataLst>
    <p:extLst>
      <p:ext uri="{BB962C8B-B14F-4D97-AF65-F5344CB8AC3E}">
        <p14:creationId xmlns:p14="http://schemas.microsoft.com/office/powerpoint/2010/main" val="356322962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Educating Tenants: Federal Laws</a:t>
            </a:r>
          </a:p>
        </p:txBody>
      </p:sp>
      <p:sp>
        <p:nvSpPr>
          <p:cNvPr id="3" name="Rectangle 2"/>
          <p:cNvSpPr txBox="1">
            <a:spLocks noChangeArrowheads="1"/>
          </p:cNvSpPr>
          <p:nvPr/>
        </p:nvSpPr>
        <p:spPr>
          <a:xfrm>
            <a:off x="4743449" y="2476500"/>
            <a:ext cx="4114800" cy="3419476"/>
          </a:xfrm>
          <a:prstGeom prst="rect">
            <a:avLst/>
          </a:prstGeom>
        </p:spPr>
        <p:txBody>
          <a:bodyPr>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defRPr/>
            </a:pPr>
            <a:r>
              <a:rPr lang="en-US" sz="2100" dirty="0">
                <a:solidFill>
                  <a:schemeClr val="tx2"/>
                </a:solidFill>
                <a:cs typeface="Century Schoolbook" pitchFamily="18" charset="0"/>
              </a:rPr>
              <a:t>Equal Protection Clause of the 14th Amendment</a:t>
            </a:r>
          </a:p>
          <a:p>
            <a:pPr>
              <a:defRPr/>
            </a:pPr>
            <a:r>
              <a:rPr lang="en-US" sz="2100" dirty="0">
                <a:solidFill>
                  <a:schemeClr val="tx2"/>
                </a:solidFill>
                <a:cs typeface="Century Schoolbook" pitchFamily="18" charset="0"/>
              </a:rPr>
              <a:t>Fair Housing Act, (Civil Rights Act 1866, 1964 Title VI, 1968 Title VIII)</a:t>
            </a:r>
          </a:p>
          <a:p>
            <a:pPr>
              <a:defRPr/>
            </a:pPr>
            <a:r>
              <a:rPr lang="en-US" sz="2100" dirty="0">
                <a:solidFill>
                  <a:schemeClr val="tx2"/>
                </a:solidFill>
                <a:cs typeface="Century Schoolbook" pitchFamily="18" charset="0"/>
              </a:rPr>
              <a:t>Americans with Disabilities Act</a:t>
            </a:r>
          </a:p>
          <a:p>
            <a:pPr>
              <a:defRPr/>
            </a:pPr>
            <a:r>
              <a:rPr lang="en-US" sz="2100" dirty="0">
                <a:solidFill>
                  <a:schemeClr val="tx2"/>
                </a:solidFill>
                <a:cs typeface="Century Schoolbook" pitchFamily="18" charset="0"/>
              </a:rPr>
              <a:t>Rehabilitation Act of 1973</a:t>
            </a:r>
          </a:p>
          <a:p>
            <a:pPr>
              <a:defRPr/>
            </a:pPr>
            <a:r>
              <a:rPr lang="en-US" sz="2100" dirty="0">
                <a:solidFill>
                  <a:schemeClr val="tx2"/>
                </a:solidFill>
                <a:cs typeface="Century Schoolbook" pitchFamily="18" charset="0"/>
              </a:rPr>
              <a:t>Age Discrimination Act</a:t>
            </a:r>
          </a:p>
          <a:p>
            <a:pPr>
              <a:defRPr/>
            </a:pPr>
            <a:r>
              <a:rPr lang="en-US" sz="2100" dirty="0">
                <a:solidFill>
                  <a:schemeClr val="tx2"/>
                </a:solidFill>
                <a:cs typeface="Century Schoolbook" pitchFamily="18" charset="0"/>
              </a:rPr>
              <a:t>Confidentiality laws</a:t>
            </a:r>
          </a:p>
          <a:p>
            <a:pPr>
              <a:defRPr/>
            </a:pPr>
            <a:r>
              <a:rPr lang="en-US" sz="2100" dirty="0">
                <a:solidFill>
                  <a:schemeClr val="tx2"/>
                </a:solidFill>
                <a:cs typeface="Century Schoolbook" pitchFamily="18" charset="0"/>
              </a:rPr>
              <a:t>Olmstead Decision </a:t>
            </a:r>
          </a:p>
          <a:p>
            <a:pPr marL="89297" indent="0">
              <a:buNone/>
              <a:defRPr/>
            </a:pPr>
            <a:endParaRPr lang="en-US" sz="2100" dirty="0">
              <a:solidFill>
                <a:schemeClr val="tx2"/>
              </a:solidFill>
              <a:cs typeface="Century Schoolbook" pitchFamily="18" charset="0"/>
            </a:endParaRPr>
          </a:p>
          <a:p>
            <a:pPr lvl="1">
              <a:defRPr/>
            </a:pPr>
            <a:endParaRPr lang="en-US" sz="2100" dirty="0">
              <a:solidFill>
                <a:schemeClr val="tx2"/>
              </a:solidFill>
              <a:cs typeface="Century Schoolbook" pitchFamily="18" charset="0"/>
            </a:endParaRPr>
          </a:p>
        </p:txBody>
      </p:sp>
      <p:sp>
        <p:nvSpPr>
          <p:cNvPr id="4" name="TextBox 3"/>
          <p:cNvSpPr txBox="1"/>
          <p:nvPr/>
        </p:nvSpPr>
        <p:spPr>
          <a:xfrm>
            <a:off x="1" y="1835945"/>
            <a:ext cx="9143999" cy="461665"/>
          </a:xfrm>
          <a:prstGeom prst="rect">
            <a:avLst/>
          </a:prstGeom>
          <a:solidFill>
            <a:srgbClr val="0070C0"/>
          </a:solidFill>
        </p:spPr>
        <p:txBody>
          <a:bodyPr wrap="square" rtlCol="0">
            <a:spAutoFit/>
          </a:bodyPr>
          <a:lstStyle/>
          <a:p>
            <a:pPr algn="ctr"/>
            <a:r>
              <a:rPr lang="en-US" sz="2400" dirty="0">
                <a:solidFill>
                  <a:schemeClr val="bg1"/>
                </a:solidFill>
              </a:rPr>
              <a:t>Tenants Have Federal Laws That Protect Them</a:t>
            </a:r>
          </a:p>
        </p:txBody>
      </p:sp>
      <p:pic>
        <p:nvPicPr>
          <p:cNvPr id="5" name="Picture 4"/>
          <p:cNvPicPr>
            <a:picLocks noChangeAspect="1"/>
          </p:cNvPicPr>
          <p:nvPr/>
        </p:nvPicPr>
        <p:blipFill rotWithShape="1">
          <a:blip r:embed="rId4" cstate="print">
            <a:extLst>
              <a:ext uri="{28A0092B-C50C-407E-A947-70E740481C1C}">
                <a14:useLocalDpi xmlns:a14="http://schemas.microsoft.com/office/drawing/2010/main" val="0"/>
              </a:ext>
            </a:extLst>
          </a:blip>
          <a:srcRect l="10330" r="9755"/>
          <a:stretch/>
        </p:blipFill>
        <p:spPr>
          <a:xfrm>
            <a:off x="0" y="2274526"/>
            <a:ext cx="4448175" cy="3726224"/>
          </a:xfrm>
          <a:prstGeom prst="rect">
            <a:avLst/>
          </a:prstGeom>
        </p:spPr>
      </p:pic>
    </p:spTree>
    <p:custDataLst>
      <p:tags r:id="rId1"/>
    </p:custDataLst>
    <p:extLst>
      <p:ext uri="{BB962C8B-B14F-4D97-AF65-F5344CB8AC3E}">
        <p14:creationId xmlns:p14="http://schemas.microsoft.com/office/powerpoint/2010/main" val="281869460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6566" y="282918"/>
            <a:ext cx="8634340" cy="876412"/>
          </a:xfrm>
        </p:spPr>
        <p:txBody>
          <a:bodyPr>
            <a:normAutofit/>
          </a:bodyPr>
          <a:lstStyle/>
          <a:p>
            <a:r>
              <a:rPr lang="en-US" dirty="0"/>
              <a:t>Educate Tenants: Lease Agreement</a:t>
            </a:r>
          </a:p>
        </p:txBody>
      </p:sp>
      <p:graphicFrame>
        <p:nvGraphicFramePr>
          <p:cNvPr id="3" name="Content Placeholder 1"/>
          <p:cNvGraphicFramePr>
            <a:graphicFrameLocks/>
          </p:cNvGraphicFramePr>
          <p:nvPr>
            <p:extLst>
              <p:ext uri="{D42A27DB-BD31-4B8C-83A1-F6EECF244321}">
                <p14:modId xmlns:p14="http://schemas.microsoft.com/office/powerpoint/2010/main" val="1003217403"/>
              </p:ext>
            </p:extLst>
          </p:nvPr>
        </p:nvGraphicFramePr>
        <p:xfrm>
          <a:off x="-13598" y="1860460"/>
          <a:ext cx="6360820" cy="380859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pic>
        <p:nvPicPr>
          <p:cNvPr id="4" name="Picture 4" descr="C:\Users\irene.pijuan\AppData\Local\Microsoft\Windows\Temporary Internet Files\Content.IE5\Q0I2480C\MC900311358[1].wmf"/>
          <p:cNvPicPr>
            <a:picLocks noChangeAspect="1" noChangeArrowheads="1"/>
          </p:cNvPicPr>
          <p:nvPr/>
        </p:nvPicPr>
        <p:blipFill>
          <a:blip r:embed="rId9" cstate="print">
            <a:duotone>
              <a:prstClr val="black"/>
              <a:schemeClr val="accent5">
                <a:tint val="45000"/>
                <a:satMod val="400000"/>
              </a:schemeClr>
            </a:duotone>
            <a:extLst>
              <a:ext uri="{28A0092B-C50C-407E-A947-70E740481C1C}">
                <a14:useLocalDpi xmlns:a14="http://schemas.microsoft.com/office/drawing/2010/main" val="0"/>
              </a:ext>
            </a:extLst>
          </a:blip>
          <a:srcRect/>
          <a:stretch>
            <a:fillRect/>
          </a:stretch>
        </p:blipFill>
        <p:spPr bwMode="auto">
          <a:xfrm>
            <a:off x="6347222" y="2108138"/>
            <a:ext cx="2796778" cy="3313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ustDataLst>
      <p:tags r:id="rId1"/>
    </p:custDataLst>
    <p:extLst>
      <p:ext uri="{BB962C8B-B14F-4D97-AF65-F5344CB8AC3E}">
        <p14:creationId xmlns:p14="http://schemas.microsoft.com/office/powerpoint/2010/main" val="25929527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a:t>Landlord Law is not Legal</a:t>
            </a:r>
          </a:p>
        </p:txBody>
      </p:sp>
      <p:sp>
        <p:nvSpPr>
          <p:cNvPr id="4" name="Text Placeholder 3"/>
          <p:cNvSpPr>
            <a:spLocks noGrp="1"/>
          </p:cNvSpPr>
          <p:nvPr>
            <p:ph type="body" sz="quarter" idx="12"/>
          </p:nvPr>
        </p:nvSpPr>
        <p:spPr/>
        <p:txBody>
          <a:bodyPr/>
          <a:lstStyle/>
          <a:p>
            <a:r>
              <a:rPr lang="en-US" dirty="0"/>
              <a:t>How do you fight/advocate with the eviction isn’t lawful? </a:t>
            </a:r>
          </a:p>
          <a:p>
            <a:r>
              <a:rPr lang="en-US" dirty="0"/>
              <a:t>How do you hold the landlord accountable </a:t>
            </a:r>
          </a:p>
          <a:p>
            <a:r>
              <a:rPr lang="en-US" dirty="0"/>
              <a:t>Educating yourself on the local jurisdictions</a:t>
            </a:r>
          </a:p>
          <a:p>
            <a:r>
              <a:rPr lang="en-US" dirty="0"/>
              <a:t>Predatory vs. accountability  </a:t>
            </a:r>
          </a:p>
          <a:p>
            <a:endParaRPr lang="en-US" dirty="0"/>
          </a:p>
        </p:txBody>
      </p:sp>
    </p:spTree>
    <p:extLst>
      <p:ext uri="{BB962C8B-B14F-4D97-AF65-F5344CB8AC3E}">
        <p14:creationId xmlns:p14="http://schemas.microsoft.com/office/powerpoint/2010/main" val="256355483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82918"/>
            <a:ext cx="9144000" cy="876412"/>
          </a:xfrm>
        </p:spPr>
        <p:txBody>
          <a:bodyPr>
            <a:normAutofit/>
          </a:bodyPr>
          <a:lstStyle/>
          <a:p>
            <a:r>
              <a:rPr lang="en-US" dirty="0"/>
              <a:t>Common Risks for Housing Instability</a:t>
            </a:r>
          </a:p>
        </p:txBody>
      </p:sp>
      <p:sp>
        <p:nvSpPr>
          <p:cNvPr id="3" name="Content Placeholder 8"/>
          <p:cNvSpPr txBox="1">
            <a:spLocks/>
          </p:cNvSpPr>
          <p:nvPr/>
        </p:nvSpPr>
        <p:spPr>
          <a:xfrm>
            <a:off x="1" y="2453112"/>
            <a:ext cx="4838700" cy="2945947"/>
          </a:xfrm>
          <a:prstGeom prst="rect">
            <a:avLst/>
          </a:prstGeom>
          <a:noFill/>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514350" indent="-514350">
              <a:lnSpc>
                <a:spcPct val="150000"/>
              </a:lnSpc>
              <a:buFont typeface="+mj-lt"/>
              <a:buAutoNum type="arabicPeriod"/>
            </a:pPr>
            <a:r>
              <a:rPr lang="en-US" altLang="en-US" sz="3000" dirty="0">
                <a:solidFill>
                  <a:schemeClr val="tx2"/>
                </a:solidFill>
                <a:cs typeface="Century Schoolbook" pitchFamily="18" charset="0"/>
              </a:rPr>
              <a:t>Non payment of rent</a:t>
            </a:r>
          </a:p>
          <a:p>
            <a:pPr marL="514350" indent="-514350">
              <a:lnSpc>
                <a:spcPct val="150000"/>
              </a:lnSpc>
              <a:buFont typeface="+mj-lt"/>
              <a:buAutoNum type="arabicPeriod"/>
            </a:pPr>
            <a:r>
              <a:rPr lang="en-US" altLang="en-US" sz="3000" dirty="0">
                <a:solidFill>
                  <a:schemeClr val="tx2"/>
                </a:solidFill>
                <a:cs typeface="Century Schoolbook" pitchFamily="18" charset="0"/>
              </a:rPr>
              <a:t>Disruptive behaviors </a:t>
            </a:r>
          </a:p>
          <a:p>
            <a:pPr marL="514350" indent="-514350">
              <a:lnSpc>
                <a:spcPct val="150000"/>
              </a:lnSpc>
              <a:buFont typeface="+mj-lt"/>
              <a:buAutoNum type="arabicPeriod"/>
            </a:pPr>
            <a:r>
              <a:rPr lang="en-US" altLang="en-US" sz="3000" dirty="0">
                <a:solidFill>
                  <a:schemeClr val="tx2"/>
                </a:solidFill>
                <a:cs typeface="Century Schoolbook" pitchFamily="18" charset="0"/>
              </a:rPr>
              <a:t>Neglect/Damage to unit</a:t>
            </a:r>
          </a:p>
        </p:txBody>
      </p:sp>
      <p:pic>
        <p:nvPicPr>
          <p:cNvPr id="4" name="Picture 3"/>
          <p:cNvPicPr>
            <a:picLocks noChangeAspect="1"/>
          </p:cNvPicPr>
          <p:nvPr/>
        </p:nvPicPr>
        <p:blipFill rotWithShape="1">
          <a:blip r:embed="rId4" cstate="print">
            <a:extLst>
              <a:ext uri="{28A0092B-C50C-407E-A947-70E740481C1C}">
                <a14:useLocalDpi xmlns:a14="http://schemas.microsoft.com/office/drawing/2010/main" val="0"/>
              </a:ext>
            </a:extLst>
          </a:blip>
          <a:srcRect l="9797" r="21215"/>
          <a:stretch/>
        </p:blipFill>
        <p:spPr>
          <a:xfrm>
            <a:off x="5964382" y="1851422"/>
            <a:ext cx="3179618" cy="3064428"/>
          </a:xfrm>
          <a:prstGeom prst="rect">
            <a:avLst/>
          </a:prstGeom>
        </p:spPr>
      </p:pic>
    </p:spTree>
    <p:custDataLst>
      <p:tags r:id="rId1"/>
    </p:custDataLst>
    <p:extLst>
      <p:ext uri="{BB962C8B-B14F-4D97-AF65-F5344CB8AC3E}">
        <p14:creationId xmlns:p14="http://schemas.microsoft.com/office/powerpoint/2010/main" val="13499276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0945" y="336439"/>
            <a:ext cx="8478981" cy="704962"/>
          </a:xfrm>
        </p:spPr>
        <p:txBody>
          <a:bodyPr>
            <a:normAutofit/>
          </a:bodyPr>
          <a:lstStyle/>
          <a:p>
            <a:r>
              <a:rPr lang="en-US" dirty="0"/>
              <a:t>1.	Mitigating Non-Payment of Rent</a:t>
            </a:r>
          </a:p>
        </p:txBody>
      </p:sp>
      <p:sp>
        <p:nvSpPr>
          <p:cNvPr id="3" name="Content Placeholder 2"/>
          <p:cNvSpPr txBox="1">
            <a:spLocks/>
          </p:cNvSpPr>
          <p:nvPr/>
        </p:nvSpPr>
        <p:spPr bwMode="auto">
          <a:xfrm>
            <a:off x="5065123" y="1851423"/>
            <a:ext cx="4009241" cy="3921826"/>
          </a:xfrm>
          <a:prstGeom prst="rect">
            <a:avLst/>
          </a:prstGeom>
          <a:noFill/>
          <a:ln w="9525">
            <a:noFill/>
            <a:miter lim="800000"/>
            <a:headEnd/>
            <a:tailEnd/>
          </a:ln>
        </p:spPr>
        <p:txBody>
          <a:bodyPr anchor="ctr"/>
          <a:lstStyle/>
          <a:p>
            <a:pPr marL="298847" indent="-298847" defTabSz="685800">
              <a:lnSpc>
                <a:spcPct val="150000"/>
              </a:lnSpc>
              <a:spcBef>
                <a:spcPct val="20000"/>
              </a:spcBef>
              <a:buClr>
                <a:srgbClr val="F8971D"/>
              </a:buClr>
              <a:buSzPct val="100000"/>
              <a:buFont typeface="Wingdings" panose="05000000000000000000" pitchFamily="2" charset="2"/>
              <a:buChar char="ü"/>
              <a:defRPr/>
            </a:pPr>
            <a:r>
              <a:rPr lang="en-US" sz="2400" kern="0" dirty="0">
                <a:solidFill>
                  <a:schemeClr val="tx2"/>
                </a:solidFill>
                <a:ea typeface="Century Schoolbook" panose="02040604050505020304" pitchFamily="18" charset="0"/>
                <a:cs typeface="Century Schoolbook" panose="02040604050505020304" pitchFamily="18" charset="0"/>
              </a:rPr>
              <a:t>Understand the issue</a:t>
            </a:r>
          </a:p>
          <a:p>
            <a:pPr marL="298847" indent="-298847" defTabSz="685800">
              <a:lnSpc>
                <a:spcPct val="150000"/>
              </a:lnSpc>
              <a:spcBef>
                <a:spcPct val="20000"/>
              </a:spcBef>
              <a:buClr>
                <a:srgbClr val="F8971D"/>
              </a:buClr>
              <a:buSzPct val="100000"/>
              <a:buFont typeface="Wingdings" panose="05000000000000000000" pitchFamily="2" charset="2"/>
              <a:buChar char="ü"/>
              <a:defRPr/>
            </a:pPr>
            <a:r>
              <a:rPr lang="en-US" sz="2400" kern="0" dirty="0">
                <a:solidFill>
                  <a:schemeClr val="tx2"/>
                </a:solidFill>
                <a:ea typeface="Century Schoolbook" panose="02040604050505020304" pitchFamily="18" charset="0"/>
                <a:cs typeface="Century Schoolbook" panose="02040604050505020304" pitchFamily="18" charset="0"/>
              </a:rPr>
              <a:t>Flexibility</a:t>
            </a:r>
          </a:p>
          <a:p>
            <a:pPr marL="298847" indent="-298847" defTabSz="685800">
              <a:lnSpc>
                <a:spcPct val="150000"/>
              </a:lnSpc>
              <a:spcBef>
                <a:spcPct val="20000"/>
              </a:spcBef>
              <a:buClr>
                <a:srgbClr val="F8971D"/>
              </a:buClr>
              <a:buSzPct val="100000"/>
              <a:buFont typeface="Wingdings" panose="05000000000000000000" pitchFamily="2" charset="2"/>
              <a:buChar char="ü"/>
              <a:defRPr/>
            </a:pPr>
            <a:r>
              <a:rPr lang="en-US" sz="2400" kern="0" dirty="0">
                <a:solidFill>
                  <a:schemeClr val="tx2"/>
                </a:solidFill>
                <a:ea typeface="Century Schoolbook" panose="02040604050505020304" pitchFamily="18" charset="0"/>
                <a:cs typeface="Century Schoolbook" panose="02040604050505020304" pitchFamily="18" charset="0"/>
              </a:rPr>
              <a:t>Payment Plan</a:t>
            </a:r>
          </a:p>
          <a:p>
            <a:pPr marL="298847" indent="-298847" defTabSz="685800">
              <a:lnSpc>
                <a:spcPct val="150000"/>
              </a:lnSpc>
              <a:spcBef>
                <a:spcPct val="20000"/>
              </a:spcBef>
              <a:buClr>
                <a:srgbClr val="F8971D"/>
              </a:buClr>
              <a:buSzPct val="100000"/>
              <a:buFont typeface="Wingdings" panose="05000000000000000000" pitchFamily="2" charset="2"/>
              <a:buChar char="ü"/>
              <a:defRPr/>
            </a:pPr>
            <a:r>
              <a:rPr lang="en-US" sz="2400" kern="0" dirty="0">
                <a:solidFill>
                  <a:schemeClr val="tx2"/>
                </a:solidFill>
                <a:ea typeface="Century Schoolbook" panose="02040604050505020304" pitchFamily="18" charset="0"/>
                <a:cs typeface="Century Schoolbook" panose="02040604050505020304" pitchFamily="18" charset="0"/>
              </a:rPr>
              <a:t>Rep-Payee</a:t>
            </a:r>
          </a:p>
          <a:p>
            <a:pPr marL="298847" indent="-298847" defTabSz="685800">
              <a:lnSpc>
                <a:spcPct val="150000"/>
              </a:lnSpc>
              <a:spcBef>
                <a:spcPct val="20000"/>
              </a:spcBef>
              <a:buClr>
                <a:srgbClr val="F8971D"/>
              </a:buClr>
              <a:buSzPct val="100000"/>
              <a:buFont typeface="Wingdings" panose="05000000000000000000" pitchFamily="2" charset="2"/>
              <a:buChar char="ü"/>
              <a:defRPr/>
            </a:pPr>
            <a:r>
              <a:rPr lang="en-US" sz="2400" kern="0" dirty="0">
                <a:solidFill>
                  <a:schemeClr val="tx2"/>
                </a:solidFill>
                <a:ea typeface="Century Schoolbook" panose="02040604050505020304" pitchFamily="18" charset="0"/>
                <a:cs typeface="Century Schoolbook" panose="02040604050505020304" pitchFamily="18" charset="0"/>
              </a:rPr>
              <a:t>Agency or community resources</a:t>
            </a:r>
          </a:p>
        </p:txBody>
      </p:sp>
      <p:pic>
        <p:nvPicPr>
          <p:cNvPr id="4" name="Picture 3"/>
          <p:cNvPicPr>
            <a:picLocks noChangeAspect="1"/>
          </p:cNvPicPr>
          <p:nvPr/>
        </p:nvPicPr>
        <p:blipFill rotWithShape="1">
          <a:blip r:embed="rId4" cstate="print">
            <a:extLst>
              <a:ext uri="{28A0092B-C50C-407E-A947-70E740481C1C}">
                <a14:useLocalDpi xmlns:a14="http://schemas.microsoft.com/office/drawing/2010/main" val="0"/>
              </a:ext>
            </a:extLst>
          </a:blip>
          <a:srcRect l="20226" t="-236" r="2753" b="236"/>
          <a:stretch/>
        </p:blipFill>
        <p:spPr>
          <a:xfrm>
            <a:off x="0" y="1853614"/>
            <a:ext cx="4790803" cy="4147136"/>
          </a:xfrm>
          <a:prstGeom prst="rect">
            <a:avLst/>
          </a:prstGeom>
        </p:spPr>
      </p:pic>
    </p:spTree>
    <p:custDataLst>
      <p:tags r:id="rId1"/>
    </p:custDataLst>
    <p:extLst>
      <p:ext uri="{BB962C8B-B14F-4D97-AF65-F5344CB8AC3E}">
        <p14:creationId xmlns:p14="http://schemas.microsoft.com/office/powerpoint/2010/main" val="41972949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282918"/>
            <a:ext cx="9143999" cy="876412"/>
          </a:xfrm>
        </p:spPr>
        <p:txBody>
          <a:bodyPr/>
          <a:lstStyle/>
          <a:p>
            <a:r>
              <a:rPr lang="en-US" dirty="0"/>
              <a:t>2.	Mitigating Behavior Issues</a:t>
            </a:r>
          </a:p>
        </p:txBody>
      </p:sp>
      <p:pic>
        <p:nvPicPr>
          <p:cNvPr id="3" name="Picture 2"/>
          <p:cNvPicPr>
            <a:picLocks noChangeAspect="1"/>
          </p:cNvPicPr>
          <p:nvPr/>
        </p:nvPicPr>
        <p:blipFill rotWithShape="1">
          <a:blip r:embed="rId4" cstate="print">
            <a:extLst>
              <a:ext uri="{28A0092B-C50C-407E-A947-70E740481C1C}">
                <a14:useLocalDpi xmlns:a14="http://schemas.microsoft.com/office/drawing/2010/main" val="0"/>
              </a:ext>
            </a:extLst>
          </a:blip>
          <a:srcRect t="20459" b="26728"/>
          <a:stretch/>
        </p:blipFill>
        <p:spPr>
          <a:xfrm>
            <a:off x="1" y="2771775"/>
            <a:ext cx="9143999" cy="3219450"/>
          </a:xfrm>
          <a:prstGeom prst="rect">
            <a:avLst/>
          </a:prstGeom>
        </p:spPr>
      </p:pic>
      <p:sp>
        <p:nvSpPr>
          <p:cNvPr id="4" name="TextBox 3"/>
          <p:cNvSpPr txBox="1"/>
          <p:nvPr/>
        </p:nvSpPr>
        <p:spPr>
          <a:xfrm>
            <a:off x="121023" y="1850251"/>
            <a:ext cx="2505075" cy="830997"/>
          </a:xfrm>
          <a:prstGeom prst="rect">
            <a:avLst/>
          </a:prstGeom>
          <a:solidFill>
            <a:srgbClr val="6C2080"/>
          </a:solidFill>
        </p:spPr>
        <p:txBody>
          <a:bodyPr wrap="square" rtlCol="0">
            <a:spAutoFit/>
          </a:bodyPr>
          <a:lstStyle/>
          <a:p>
            <a:pPr algn="ctr"/>
            <a:r>
              <a:rPr lang="en-US" sz="2400" dirty="0">
                <a:solidFill>
                  <a:schemeClr val="bg1"/>
                </a:solidFill>
              </a:rPr>
              <a:t>Talk to the </a:t>
            </a:r>
          </a:p>
          <a:p>
            <a:pPr algn="ctr"/>
            <a:r>
              <a:rPr lang="en-US" sz="2400" dirty="0">
                <a:solidFill>
                  <a:schemeClr val="bg1"/>
                </a:solidFill>
              </a:rPr>
              <a:t>tenant</a:t>
            </a:r>
          </a:p>
        </p:txBody>
      </p:sp>
      <p:sp>
        <p:nvSpPr>
          <p:cNvPr id="5" name="TextBox 4"/>
          <p:cNvSpPr txBox="1"/>
          <p:nvPr/>
        </p:nvSpPr>
        <p:spPr>
          <a:xfrm>
            <a:off x="3379973" y="1850251"/>
            <a:ext cx="2505075" cy="830997"/>
          </a:xfrm>
          <a:prstGeom prst="rect">
            <a:avLst/>
          </a:prstGeom>
          <a:solidFill>
            <a:srgbClr val="6A6A6A"/>
          </a:solidFill>
        </p:spPr>
        <p:txBody>
          <a:bodyPr wrap="square" rtlCol="0">
            <a:spAutoFit/>
          </a:bodyPr>
          <a:lstStyle/>
          <a:p>
            <a:pPr algn="ctr"/>
            <a:r>
              <a:rPr lang="en-US" sz="2400" dirty="0">
                <a:solidFill>
                  <a:schemeClr val="bg1"/>
                </a:solidFill>
              </a:rPr>
              <a:t>Revisit all agreements</a:t>
            </a:r>
          </a:p>
        </p:txBody>
      </p:sp>
      <p:sp>
        <p:nvSpPr>
          <p:cNvPr id="6" name="TextBox 5"/>
          <p:cNvSpPr txBox="1"/>
          <p:nvPr/>
        </p:nvSpPr>
        <p:spPr>
          <a:xfrm>
            <a:off x="6502773" y="1850251"/>
            <a:ext cx="2505075" cy="830997"/>
          </a:xfrm>
          <a:prstGeom prst="rect">
            <a:avLst/>
          </a:prstGeom>
          <a:solidFill>
            <a:srgbClr val="002060"/>
          </a:solidFill>
        </p:spPr>
        <p:txBody>
          <a:bodyPr wrap="square" rtlCol="0">
            <a:spAutoFit/>
          </a:bodyPr>
          <a:lstStyle/>
          <a:p>
            <a:pPr algn="ctr"/>
            <a:r>
              <a:rPr lang="en-US" sz="2400" dirty="0">
                <a:solidFill>
                  <a:schemeClr val="bg1"/>
                </a:solidFill>
              </a:rPr>
              <a:t>Mediation meeting</a:t>
            </a:r>
          </a:p>
        </p:txBody>
      </p:sp>
    </p:spTree>
    <p:custDataLst>
      <p:tags r:id="rId1"/>
    </p:custDataLst>
    <p:extLst>
      <p:ext uri="{BB962C8B-B14F-4D97-AF65-F5344CB8AC3E}">
        <p14:creationId xmlns:p14="http://schemas.microsoft.com/office/powerpoint/2010/main" val="83928655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36439"/>
            <a:ext cx="9144000" cy="704962"/>
          </a:xfrm>
        </p:spPr>
        <p:txBody>
          <a:bodyPr>
            <a:normAutofit fontScale="90000"/>
          </a:bodyPr>
          <a:lstStyle/>
          <a:p>
            <a:r>
              <a:rPr lang="en-US" dirty="0"/>
              <a:t>3.	Mitigating Neglect or Damage to the Unit</a:t>
            </a:r>
          </a:p>
        </p:txBody>
      </p:sp>
      <p:sp>
        <p:nvSpPr>
          <p:cNvPr id="3" name="Content Placeholder 2"/>
          <p:cNvSpPr txBox="1">
            <a:spLocks/>
          </p:cNvSpPr>
          <p:nvPr/>
        </p:nvSpPr>
        <p:spPr>
          <a:xfrm>
            <a:off x="0" y="1851423"/>
            <a:ext cx="4201536" cy="3988268"/>
          </a:xfrm>
          <a:prstGeom prst="rect">
            <a:avLst/>
          </a:prstGeom>
        </p:spPr>
        <p:txBody>
          <a:bodyPr>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nSpc>
                <a:spcPct val="150000"/>
              </a:lnSpc>
              <a:buFont typeface="Wingdings" panose="05000000000000000000" pitchFamily="2" charset="2"/>
              <a:buChar char="ü"/>
              <a:defRPr/>
            </a:pPr>
            <a:r>
              <a:rPr lang="en-US" sz="2700" dirty="0">
                <a:solidFill>
                  <a:schemeClr val="tx2"/>
                </a:solidFill>
                <a:cs typeface="Century Schoolbook" pitchFamily="18" charset="0"/>
              </a:rPr>
              <a:t>Re-assessment</a:t>
            </a:r>
          </a:p>
          <a:p>
            <a:pPr>
              <a:lnSpc>
                <a:spcPct val="150000"/>
              </a:lnSpc>
              <a:buFont typeface="Wingdings" panose="05000000000000000000" pitchFamily="2" charset="2"/>
              <a:buChar char="ü"/>
              <a:defRPr/>
            </a:pPr>
            <a:r>
              <a:rPr lang="en-US" sz="2700" dirty="0">
                <a:solidFill>
                  <a:schemeClr val="tx2"/>
                </a:solidFill>
                <a:cs typeface="Century Schoolbook" pitchFamily="18" charset="0"/>
              </a:rPr>
              <a:t>Service goal</a:t>
            </a:r>
          </a:p>
          <a:p>
            <a:pPr>
              <a:lnSpc>
                <a:spcPct val="150000"/>
              </a:lnSpc>
              <a:buFont typeface="Wingdings" panose="05000000000000000000" pitchFamily="2" charset="2"/>
              <a:buChar char="ü"/>
              <a:defRPr/>
            </a:pPr>
            <a:r>
              <a:rPr lang="en-US" sz="2700" dirty="0">
                <a:solidFill>
                  <a:schemeClr val="tx2"/>
                </a:solidFill>
                <a:cs typeface="Century Schoolbook" pitchFamily="18" charset="0"/>
              </a:rPr>
              <a:t>Re-payment</a:t>
            </a:r>
          </a:p>
          <a:p>
            <a:pPr>
              <a:lnSpc>
                <a:spcPct val="150000"/>
              </a:lnSpc>
              <a:buFont typeface="Wingdings" panose="05000000000000000000" pitchFamily="2" charset="2"/>
              <a:buChar char="ü"/>
              <a:defRPr/>
            </a:pPr>
            <a:r>
              <a:rPr lang="en-US" sz="2700" dirty="0">
                <a:solidFill>
                  <a:schemeClr val="tx2"/>
                </a:solidFill>
                <a:cs typeface="Century Schoolbook" pitchFamily="18" charset="0"/>
              </a:rPr>
              <a:t>Reasonable Accommodation</a:t>
            </a:r>
          </a:p>
        </p:txBody>
      </p:sp>
      <p:pic>
        <p:nvPicPr>
          <p:cNvPr id="4" name="Picture 3"/>
          <p:cNvPicPr>
            <a:picLocks noChangeAspect="1"/>
          </p:cNvPicPr>
          <p:nvPr/>
        </p:nvPicPr>
        <p:blipFill rotWithShape="1">
          <a:blip r:embed="rId4" cstate="print">
            <a:extLst>
              <a:ext uri="{28A0092B-C50C-407E-A947-70E740481C1C}">
                <a14:useLocalDpi xmlns:a14="http://schemas.microsoft.com/office/drawing/2010/main" val="0"/>
              </a:ext>
            </a:extLst>
          </a:blip>
          <a:srcRect l="22677"/>
          <a:stretch/>
        </p:blipFill>
        <p:spPr>
          <a:xfrm>
            <a:off x="4333876" y="1851423"/>
            <a:ext cx="4810124" cy="4149328"/>
          </a:xfrm>
          <a:prstGeom prst="rect">
            <a:avLst/>
          </a:prstGeom>
        </p:spPr>
      </p:pic>
    </p:spTree>
    <p:custDataLst>
      <p:tags r:id="rId1"/>
    </p:custDataLst>
    <p:extLst>
      <p:ext uri="{BB962C8B-B14F-4D97-AF65-F5344CB8AC3E}">
        <p14:creationId xmlns:p14="http://schemas.microsoft.com/office/powerpoint/2010/main" val="419508028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70475" y="0"/>
            <a:ext cx="7003047" cy="876412"/>
          </a:xfrm>
        </p:spPr>
        <p:txBody>
          <a:bodyPr/>
          <a:lstStyle/>
          <a:p>
            <a:r>
              <a:rPr lang="en-US" dirty="0" err="1"/>
              <a:t>LeeAnn</a:t>
            </a:r>
            <a:endParaRPr lang="en-US" dirty="0"/>
          </a:p>
        </p:txBody>
      </p:sp>
      <p:sp>
        <p:nvSpPr>
          <p:cNvPr id="3" name="Content Placeholder 2"/>
          <p:cNvSpPr txBox="1">
            <a:spLocks/>
          </p:cNvSpPr>
          <p:nvPr/>
        </p:nvSpPr>
        <p:spPr>
          <a:xfrm>
            <a:off x="1" y="876412"/>
            <a:ext cx="9144000" cy="5981588"/>
          </a:xfrm>
          <a:prstGeom prst="rect">
            <a:avLst/>
          </a:prstGeom>
        </p:spPr>
        <p:txBody>
          <a:bodyPr>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346472" indent="-257175"/>
            <a:r>
              <a:rPr lang="en-US" sz="2400" dirty="0">
                <a:solidFill>
                  <a:schemeClr val="tx2"/>
                </a:solidFill>
              </a:rPr>
              <a:t>A case manager meets with a tenant at her apartment.  The case manager finds the tenant’s apartment completely filled with newspapers and knickknacks.  </a:t>
            </a:r>
          </a:p>
          <a:p>
            <a:pPr marL="346472" indent="-257175"/>
            <a:r>
              <a:rPr lang="en-US" sz="2400" dirty="0">
                <a:solidFill>
                  <a:schemeClr val="tx2"/>
                </a:solidFill>
              </a:rPr>
              <a:t>The tenant describes her hoarding behavior as a “small problem that has mushroomed”.  </a:t>
            </a:r>
          </a:p>
          <a:p>
            <a:pPr marL="346472" indent="-257175"/>
            <a:r>
              <a:rPr lang="en-US" sz="2400" dirty="0">
                <a:solidFill>
                  <a:schemeClr val="tx2"/>
                </a:solidFill>
              </a:rPr>
              <a:t>The volume of cluttered possessions takes up approximately 70% of the living space in the home.  </a:t>
            </a:r>
          </a:p>
          <a:p>
            <a:pPr marL="346472" indent="-257175"/>
            <a:r>
              <a:rPr lang="en-US" sz="2400" dirty="0">
                <a:solidFill>
                  <a:schemeClr val="tx2"/>
                </a:solidFill>
              </a:rPr>
              <a:t>The back door to the outside is blocked and tables and chairs are covered with papers, newspapers, bills, books, half-consumed bags of chips and papers dating back ten years.  </a:t>
            </a:r>
          </a:p>
          <a:p>
            <a:pPr marL="346472" indent="-257175"/>
            <a:r>
              <a:rPr lang="en-US" sz="2400" dirty="0">
                <a:solidFill>
                  <a:schemeClr val="tx2"/>
                </a:solidFill>
              </a:rPr>
              <a:t>The tenant is current on her rent and does not disturb her neighbors.  </a:t>
            </a:r>
          </a:p>
          <a:p>
            <a:pPr marL="346472" indent="-257175"/>
            <a:r>
              <a:rPr lang="en-US" sz="2400" dirty="0">
                <a:solidFill>
                  <a:schemeClr val="tx2"/>
                </a:solidFill>
              </a:rPr>
              <a:t>The landlord has called the case manager at least 5 times this month about the issue and is now calling daily.</a:t>
            </a:r>
            <a:endParaRPr lang="en-US" sz="1950" dirty="0">
              <a:solidFill>
                <a:schemeClr val="tx2"/>
              </a:solidFill>
            </a:endParaRPr>
          </a:p>
          <a:p>
            <a:pPr marL="346472" indent="-257175"/>
            <a:r>
              <a:rPr lang="en-US" sz="2400" b="1" i="1" dirty="0">
                <a:solidFill>
                  <a:schemeClr val="tx2"/>
                </a:solidFill>
              </a:rPr>
              <a:t>Presenters, let’s talk through it! </a:t>
            </a:r>
          </a:p>
        </p:txBody>
      </p:sp>
    </p:spTree>
    <p:custDataLst>
      <p:tags r:id="rId1"/>
    </p:custDataLst>
    <p:extLst>
      <p:ext uri="{BB962C8B-B14F-4D97-AF65-F5344CB8AC3E}">
        <p14:creationId xmlns:p14="http://schemas.microsoft.com/office/powerpoint/2010/main" val="422482984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p:cNvSpPr>
            <a:spLocks noGrp="1"/>
          </p:cNvSpPr>
          <p:nvPr>
            <p:ph type="ftr" sz="quarter" idx="11"/>
          </p:nvPr>
        </p:nvSpPr>
        <p:spPr/>
        <p:txBody>
          <a:bodyPr/>
          <a:lstStyle/>
          <a:p>
            <a:r>
              <a:rPr lang="en-US"/>
              <a:t>© All rights reserved. No utilization or reproduction of this material is allowed without the written permission of CSH.</a:t>
            </a:r>
          </a:p>
        </p:txBody>
      </p:sp>
      <p:sp>
        <p:nvSpPr>
          <p:cNvPr id="3" name="Title 2"/>
          <p:cNvSpPr>
            <a:spLocks noGrp="1"/>
          </p:cNvSpPr>
          <p:nvPr>
            <p:ph type="title"/>
          </p:nvPr>
        </p:nvSpPr>
        <p:spPr/>
        <p:txBody>
          <a:bodyPr/>
          <a:lstStyle/>
          <a:p>
            <a:r>
              <a:rPr lang="en-US" dirty="0"/>
              <a:t>In the Case of an Eviction</a:t>
            </a:r>
          </a:p>
        </p:txBody>
      </p:sp>
      <p:sp>
        <p:nvSpPr>
          <p:cNvPr id="4" name="Text Placeholder 3"/>
          <p:cNvSpPr>
            <a:spLocks noGrp="1"/>
          </p:cNvSpPr>
          <p:nvPr>
            <p:ph type="body" sz="quarter" idx="12"/>
          </p:nvPr>
        </p:nvSpPr>
        <p:spPr>
          <a:xfrm>
            <a:off x="189688" y="1235075"/>
            <a:ext cx="8001812" cy="4806950"/>
          </a:xfrm>
        </p:spPr>
        <p:txBody>
          <a:bodyPr/>
          <a:lstStyle/>
          <a:p>
            <a:pPr lvl="0"/>
            <a:r>
              <a:rPr lang="en-US" sz="2800" dirty="0">
                <a:latin typeface="Perpetua" panose="02020502060401020303" pitchFamily="18" charset="0"/>
              </a:rPr>
              <a:t>Exiting Procedures = all Eviction Prevention practices have been exhausted </a:t>
            </a:r>
          </a:p>
          <a:p>
            <a:pPr lvl="0"/>
            <a:r>
              <a:rPr lang="en-US" sz="2800" dirty="0">
                <a:latin typeface="Perpetua" panose="02020502060401020303" pitchFamily="18" charset="0"/>
              </a:rPr>
              <a:t>Any presentation of eviction as next steps should not be surprise due to consistent communication</a:t>
            </a:r>
          </a:p>
          <a:p>
            <a:pPr lvl="0"/>
            <a:r>
              <a:rPr lang="en-US" sz="2800" dirty="0">
                <a:latin typeface="Perpetua" panose="02020502060401020303" pitchFamily="18" charset="0"/>
              </a:rPr>
              <a:t>case management in the eviction prevention practices clearly explained.</a:t>
            </a:r>
          </a:p>
          <a:p>
            <a:endParaRPr lang="en-US" dirty="0"/>
          </a:p>
        </p:txBody>
      </p:sp>
    </p:spTree>
    <p:extLst>
      <p:ext uri="{BB962C8B-B14F-4D97-AF65-F5344CB8AC3E}">
        <p14:creationId xmlns:p14="http://schemas.microsoft.com/office/powerpoint/2010/main" val="63083725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 the Case of an Eviction</a:t>
            </a:r>
          </a:p>
        </p:txBody>
      </p:sp>
      <p:pic>
        <p:nvPicPr>
          <p:cNvPr id="3" name="Content Placeholder 4"/>
          <p:cNvPicPr>
            <a:picLocks noChangeAspect="1"/>
          </p:cNvPicPr>
          <p:nvPr/>
        </p:nvPicPr>
        <p:blipFill rotWithShape="1">
          <a:blip r:embed="rId4" cstate="print">
            <a:duotone>
              <a:schemeClr val="accent6">
                <a:shade val="45000"/>
                <a:satMod val="135000"/>
              </a:schemeClr>
              <a:prstClr val="white"/>
            </a:duotone>
            <a:extLst>
              <a:ext uri="{28A0092B-C50C-407E-A947-70E740481C1C}">
                <a14:useLocalDpi xmlns:a14="http://schemas.microsoft.com/office/drawing/2010/main" val="0"/>
              </a:ext>
            </a:extLst>
          </a:blip>
          <a:srcRect l="311" t="27093" r="-1069" b="8342"/>
          <a:stretch/>
        </p:blipFill>
        <p:spPr>
          <a:xfrm>
            <a:off x="0" y="931390"/>
            <a:ext cx="9230181" cy="5428877"/>
          </a:xfrm>
          <a:prstGeom prst="rect">
            <a:avLst/>
          </a:prstGeom>
        </p:spPr>
      </p:pic>
      <p:sp>
        <p:nvSpPr>
          <p:cNvPr id="4" name="TextBox 3"/>
          <p:cNvSpPr txBox="1"/>
          <p:nvPr/>
        </p:nvSpPr>
        <p:spPr>
          <a:xfrm>
            <a:off x="-19050" y="2781860"/>
            <a:ext cx="9144000" cy="3046988"/>
          </a:xfrm>
          <a:prstGeom prst="rect">
            <a:avLst/>
          </a:prstGeom>
          <a:noFill/>
        </p:spPr>
        <p:txBody>
          <a:bodyPr wrap="square" rtlCol="0">
            <a:spAutoFit/>
          </a:bodyPr>
          <a:lstStyle/>
          <a:p>
            <a:pPr marL="514350" indent="-514350" defTabSz="685800">
              <a:buFont typeface="Wingdings" panose="05000000000000000000" pitchFamily="2" charset="2"/>
              <a:buChar char="ü"/>
              <a:defRPr/>
            </a:pPr>
            <a:r>
              <a:rPr lang="en-US" sz="3200" dirty="0">
                <a:solidFill>
                  <a:srgbClr val="F2F2F2"/>
                </a:solidFill>
                <a:latin typeface="Perpetua" panose="02020502060401020303" pitchFamily="18" charset="0"/>
              </a:rPr>
              <a:t>Work with the landlord to prevent a legal eviction notice.</a:t>
            </a:r>
          </a:p>
          <a:p>
            <a:pPr marL="514350" indent="-514350" defTabSz="685800">
              <a:buFont typeface="Wingdings" panose="05000000000000000000" pitchFamily="2" charset="2"/>
              <a:buChar char="ü"/>
              <a:defRPr/>
            </a:pPr>
            <a:r>
              <a:rPr lang="en-US" sz="3200" dirty="0">
                <a:solidFill>
                  <a:srgbClr val="F2F2F2"/>
                </a:solidFill>
                <a:latin typeface="Perpetua" panose="02020502060401020303" pitchFamily="18" charset="0"/>
              </a:rPr>
              <a:t>Find another tenant for that unit. </a:t>
            </a:r>
          </a:p>
          <a:p>
            <a:pPr marL="514350" indent="-514350" defTabSz="685800">
              <a:buFont typeface="Wingdings" panose="05000000000000000000" pitchFamily="2" charset="2"/>
              <a:buChar char="ü"/>
              <a:defRPr/>
            </a:pPr>
            <a:r>
              <a:rPr lang="en-US" sz="3200" dirty="0">
                <a:solidFill>
                  <a:srgbClr val="F2F2F2"/>
                </a:solidFill>
                <a:latin typeface="Perpetua" panose="02020502060401020303" pitchFamily="18" charset="0"/>
              </a:rPr>
              <a:t>Housing Manager—Work on maintaining relationship with landlord, finding tenant a new unit.</a:t>
            </a:r>
          </a:p>
          <a:p>
            <a:pPr marL="514350" indent="-514350" defTabSz="685800">
              <a:buFont typeface="Wingdings" panose="05000000000000000000" pitchFamily="2" charset="2"/>
              <a:buChar char="ü"/>
              <a:defRPr/>
            </a:pPr>
            <a:r>
              <a:rPr lang="en-US" sz="3200" dirty="0">
                <a:solidFill>
                  <a:srgbClr val="F2F2F2"/>
                </a:solidFill>
                <a:latin typeface="Perpetua" panose="02020502060401020303" pitchFamily="18" charset="0"/>
              </a:rPr>
              <a:t>Service Provider—Support the tenant through this challenging time. </a:t>
            </a:r>
          </a:p>
        </p:txBody>
      </p:sp>
    </p:spTree>
    <p:custDataLst>
      <p:tags r:id="rId1"/>
    </p:custDataLst>
    <p:extLst>
      <p:ext uri="{BB962C8B-B14F-4D97-AF65-F5344CB8AC3E}">
        <p14:creationId xmlns:p14="http://schemas.microsoft.com/office/powerpoint/2010/main" val="172992989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p:cNvSpPr>
            <a:spLocks noGrp="1"/>
          </p:cNvSpPr>
          <p:nvPr>
            <p:ph type="ftr" sz="quarter" idx="11"/>
          </p:nvPr>
        </p:nvSpPr>
        <p:spPr/>
        <p:txBody>
          <a:bodyPr/>
          <a:lstStyle/>
          <a:p>
            <a:r>
              <a:rPr lang="en-US"/>
              <a:t>© All rights reserved. No utilization or reproduction of this material is allowed without the written permission of CSH.</a:t>
            </a:r>
          </a:p>
        </p:txBody>
      </p:sp>
      <p:sp>
        <p:nvSpPr>
          <p:cNvPr id="3" name="Title 2"/>
          <p:cNvSpPr>
            <a:spLocks noGrp="1"/>
          </p:cNvSpPr>
          <p:nvPr>
            <p:ph type="title"/>
          </p:nvPr>
        </p:nvSpPr>
        <p:spPr/>
        <p:txBody>
          <a:bodyPr/>
          <a:lstStyle/>
          <a:p>
            <a:r>
              <a:rPr lang="en-US" dirty="0"/>
              <a:t>In the Case of Eviction</a:t>
            </a:r>
          </a:p>
        </p:txBody>
      </p:sp>
      <p:sp>
        <p:nvSpPr>
          <p:cNvPr id="4" name="Text Placeholder 3"/>
          <p:cNvSpPr>
            <a:spLocks noGrp="1"/>
          </p:cNvSpPr>
          <p:nvPr>
            <p:ph type="body" sz="quarter" idx="12"/>
          </p:nvPr>
        </p:nvSpPr>
        <p:spPr>
          <a:xfrm>
            <a:off x="189688" y="1041401"/>
            <a:ext cx="8684148" cy="4806950"/>
          </a:xfrm>
        </p:spPr>
        <p:txBody>
          <a:bodyPr>
            <a:normAutofit/>
          </a:bodyPr>
          <a:lstStyle/>
          <a:p>
            <a:r>
              <a:rPr lang="en-US" sz="2800" dirty="0"/>
              <a:t>When it is time to activate an exit from housing and program, the Supportive Services Case Manager, Director, Property Manager, and any other housing staff should meet.</a:t>
            </a:r>
          </a:p>
          <a:p>
            <a:pPr lvl="1"/>
            <a:r>
              <a:rPr lang="en-US" sz="2400" dirty="0"/>
              <a:t>Outline all clear roles and responsibilities in the process. </a:t>
            </a:r>
          </a:p>
          <a:p>
            <a:pPr lvl="1"/>
            <a:r>
              <a:rPr lang="en-US" sz="2400" dirty="0"/>
              <a:t>The meeting should be documented and signed by all staff or reflected that all parties were present.</a:t>
            </a:r>
          </a:p>
        </p:txBody>
      </p:sp>
    </p:spTree>
    <p:extLst>
      <p:ext uri="{BB962C8B-B14F-4D97-AF65-F5344CB8AC3E}">
        <p14:creationId xmlns:p14="http://schemas.microsoft.com/office/powerpoint/2010/main" val="42520042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p:cNvSpPr>
            <a:spLocks noGrp="1"/>
          </p:cNvSpPr>
          <p:nvPr>
            <p:ph type="ftr" sz="quarter" idx="11"/>
          </p:nvPr>
        </p:nvSpPr>
        <p:spPr/>
        <p:txBody>
          <a:bodyPr/>
          <a:lstStyle/>
          <a:p>
            <a:r>
              <a:rPr lang="en-US"/>
              <a:t>© All rights reserved. No utilization or reproduction of this material is allowed without the written permission of CSH.</a:t>
            </a:r>
          </a:p>
        </p:txBody>
      </p:sp>
      <p:sp>
        <p:nvSpPr>
          <p:cNvPr id="3" name="Title 2"/>
          <p:cNvSpPr>
            <a:spLocks noGrp="1"/>
          </p:cNvSpPr>
          <p:nvPr>
            <p:ph type="title"/>
          </p:nvPr>
        </p:nvSpPr>
        <p:spPr/>
        <p:txBody>
          <a:bodyPr/>
          <a:lstStyle/>
          <a:p>
            <a:r>
              <a:rPr lang="en-US" dirty="0"/>
              <a:t>In the Case of Eviction</a:t>
            </a:r>
          </a:p>
        </p:txBody>
      </p:sp>
      <p:sp>
        <p:nvSpPr>
          <p:cNvPr id="4" name="Text Placeholder 3"/>
          <p:cNvSpPr>
            <a:spLocks noGrp="1"/>
          </p:cNvSpPr>
          <p:nvPr>
            <p:ph type="body" sz="quarter" idx="12"/>
          </p:nvPr>
        </p:nvSpPr>
        <p:spPr>
          <a:xfrm>
            <a:off x="189688" y="1041401"/>
            <a:ext cx="8684148" cy="4806950"/>
          </a:xfrm>
        </p:spPr>
        <p:txBody>
          <a:bodyPr>
            <a:normAutofit/>
          </a:bodyPr>
          <a:lstStyle/>
          <a:p>
            <a:pPr lvl="0"/>
            <a:r>
              <a:rPr lang="en-US" sz="2800" dirty="0"/>
              <a:t>Key decisions to make</a:t>
            </a:r>
            <a:r>
              <a:rPr lang="en-US" sz="2000" dirty="0"/>
              <a:t>;</a:t>
            </a:r>
            <a:endParaRPr lang="en-US" sz="1800" dirty="0"/>
          </a:p>
          <a:p>
            <a:pPr lvl="1"/>
            <a:r>
              <a:rPr lang="en-US" sz="2400" dirty="0"/>
              <a:t>Communication</a:t>
            </a:r>
          </a:p>
          <a:p>
            <a:pPr lvl="2"/>
            <a:r>
              <a:rPr lang="en-US" sz="2000" dirty="0"/>
              <a:t>Who should be present when agency meets with individual/family</a:t>
            </a:r>
          </a:p>
          <a:p>
            <a:pPr lvl="2"/>
            <a:r>
              <a:rPr lang="en-US" sz="2000" dirty="0"/>
              <a:t>Who is calling to schedule exiting procedure meeting? </a:t>
            </a:r>
          </a:p>
          <a:p>
            <a:pPr lvl="1"/>
            <a:r>
              <a:rPr lang="en-US" sz="2400" dirty="0"/>
              <a:t>Apartment move out support resources available</a:t>
            </a:r>
          </a:p>
          <a:p>
            <a:pPr lvl="2"/>
            <a:r>
              <a:rPr lang="en-US" sz="2000" dirty="0"/>
              <a:t>Are their funds available to support storage space? </a:t>
            </a:r>
          </a:p>
          <a:p>
            <a:pPr lvl="2"/>
            <a:r>
              <a:rPr lang="en-US" sz="2000" dirty="0"/>
              <a:t>Are Housing Team staff available to support the physical move out?</a:t>
            </a:r>
          </a:p>
          <a:p>
            <a:pPr lvl="2"/>
            <a:r>
              <a:rPr lang="en-US" sz="2000" dirty="0"/>
              <a:t>Discuss move inspection needs and post eviction communication if unit is damaged.</a:t>
            </a:r>
          </a:p>
          <a:p>
            <a:endParaRPr lang="en-US" sz="2400" dirty="0"/>
          </a:p>
        </p:txBody>
      </p:sp>
    </p:spTree>
    <p:extLst>
      <p:ext uri="{BB962C8B-B14F-4D97-AF65-F5344CB8AC3E}">
        <p14:creationId xmlns:p14="http://schemas.microsoft.com/office/powerpoint/2010/main" val="124599146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p:cNvSpPr>
            <a:spLocks noGrp="1"/>
          </p:cNvSpPr>
          <p:nvPr>
            <p:ph type="ftr" sz="quarter" idx="11"/>
          </p:nvPr>
        </p:nvSpPr>
        <p:spPr/>
        <p:txBody>
          <a:bodyPr/>
          <a:lstStyle/>
          <a:p>
            <a:r>
              <a:rPr lang="en-US"/>
              <a:t>© All rights reserved. No utilization or reproduction of this material is allowed without the written permission of CSH.</a:t>
            </a:r>
          </a:p>
        </p:txBody>
      </p:sp>
      <p:sp>
        <p:nvSpPr>
          <p:cNvPr id="3" name="Title 2"/>
          <p:cNvSpPr>
            <a:spLocks noGrp="1"/>
          </p:cNvSpPr>
          <p:nvPr>
            <p:ph type="title"/>
          </p:nvPr>
        </p:nvSpPr>
        <p:spPr/>
        <p:txBody>
          <a:bodyPr/>
          <a:lstStyle/>
          <a:p>
            <a:r>
              <a:rPr lang="en-US" dirty="0"/>
              <a:t>In the Case of Eviction</a:t>
            </a:r>
          </a:p>
        </p:txBody>
      </p:sp>
      <p:sp>
        <p:nvSpPr>
          <p:cNvPr id="4" name="Text Placeholder 3"/>
          <p:cNvSpPr>
            <a:spLocks noGrp="1"/>
          </p:cNvSpPr>
          <p:nvPr>
            <p:ph type="body" sz="quarter" idx="12"/>
          </p:nvPr>
        </p:nvSpPr>
        <p:spPr>
          <a:xfrm>
            <a:off x="0" y="1300530"/>
            <a:ext cx="9144000" cy="4806950"/>
          </a:xfrm>
        </p:spPr>
        <p:txBody>
          <a:bodyPr anchor="t">
            <a:noAutofit/>
          </a:bodyPr>
          <a:lstStyle/>
          <a:p>
            <a:r>
              <a:rPr lang="en-US" sz="3800" dirty="0"/>
              <a:t>Supports available post eviction</a:t>
            </a:r>
            <a:endParaRPr lang="en-US" sz="3400" dirty="0"/>
          </a:p>
          <a:p>
            <a:pPr lvl="1"/>
            <a:r>
              <a:rPr lang="en-US" sz="3200" dirty="0"/>
              <a:t>Diversion </a:t>
            </a:r>
            <a:r>
              <a:rPr lang="en-US" sz="3200" dirty="0" err="1"/>
              <a:t>opportunies</a:t>
            </a:r>
            <a:r>
              <a:rPr lang="en-US" sz="3200" dirty="0"/>
              <a:t>?</a:t>
            </a:r>
            <a:endParaRPr lang="en-US" sz="2800" dirty="0"/>
          </a:p>
          <a:p>
            <a:pPr lvl="1"/>
            <a:r>
              <a:rPr lang="en-US" sz="3200" dirty="0"/>
              <a:t>Discretionary funds or eviction funds?</a:t>
            </a:r>
          </a:p>
          <a:p>
            <a:pPr lvl="1"/>
            <a:r>
              <a:rPr lang="en-US" sz="3200" dirty="0"/>
              <a:t>Identify safe place to stay post eviction.</a:t>
            </a:r>
            <a:endParaRPr lang="en-US" sz="2800" dirty="0"/>
          </a:p>
          <a:p>
            <a:pPr lvl="1"/>
            <a:r>
              <a:rPr lang="en-US" sz="3200" dirty="0"/>
              <a:t>Access to emergency shelter, CES, etc.</a:t>
            </a:r>
            <a:endParaRPr lang="en-US" sz="2800" dirty="0"/>
          </a:p>
          <a:p>
            <a:pPr lvl="1"/>
            <a:r>
              <a:rPr lang="en-US" sz="3200" dirty="0"/>
              <a:t>Will the children be placed into emergency services too? </a:t>
            </a:r>
            <a:endParaRPr lang="en-US" sz="2800" dirty="0"/>
          </a:p>
          <a:p>
            <a:endParaRPr lang="en-US" sz="4400" dirty="0"/>
          </a:p>
        </p:txBody>
      </p:sp>
    </p:spTree>
    <p:extLst>
      <p:ext uri="{BB962C8B-B14F-4D97-AF65-F5344CB8AC3E}">
        <p14:creationId xmlns:p14="http://schemas.microsoft.com/office/powerpoint/2010/main" val="132948751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 y="2295525"/>
            <a:ext cx="2219325" cy="3009900"/>
          </a:xfrm>
          <a:prstGeom prst="rect">
            <a:avLst/>
          </a:prstGeom>
          <a:solidFill>
            <a:srgbClr val="FFFFFF"/>
          </a:solidFill>
          <a:ln>
            <a:solidFill>
              <a:srgbClr val="8DC63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9" name="Rectangle 8"/>
          <p:cNvSpPr/>
          <p:nvPr/>
        </p:nvSpPr>
        <p:spPr>
          <a:xfrm>
            <a:off x="2291717" y="2295525"/>
            <a:ext cx="2219325" cy="3009900"/>
          </a:xfrm>
          <a:prstGeom prst="rect">
            <a:avLst/>
          </a:prstGeom>
          <a:solidFill>
            <a:srgbClr val="FFFFFF"/>
          </a:solidFill>
          <a:ln>
            <a:solidFill>
              <a:srgbClr val="8DC63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10" name="Rectangle 9"/>
          <p:cNvSpPr/>
          <p:nvPr/>
        </p:nvSpPr>
        <p:spPr>
          <a:xfrm>
            <a:off x="4583434" y="2295525"/>
            <a:ext cx="2219325" cy="3009900"/>
          </a:xfrm>
          <a:prstGeom prst="rect">
            <a:avLst/>
          </a:prstGeom>
          <a:solidFill>
            <a:srgbClr val="FFFFFF"/>
          </a:solidFill>
          <a:ln>
            <a:solidFill>
              <a:srgbClr val="8DC63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11" name="Rectangle 10"/>
          <p:cNvSpPr/>
          <p:nvPr/>
        </p:nvSpPr>
        <p:spPr>
          <a:xfrm>
            <a:off x="6899917" y="2295525"/>
            <a:ext cx="2219325" cy="3009900"/>
          </a:xfrm>
          <a:prstGeom prst="rect">
            <a:avLst/>
          </a:prstGeom>
          <a:solidFill>
            <a:srgbClr val="FFFFFF"/>
          </a:solidFill>
          <a:ln>
            <a:solidFill>
              <a:srgbClr val="8DC63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2" name="Title 1"/>
          <p:cNvSpPr>
            <a:spLocks noGrp="1"/>
          </p:cNvSpPr>
          <p:nvPr>
            <p:ph type="title"/>
          </p:nvPr>
        </p:nvSpPr>
        <p:spPr>
          <a:xfrm>
            <a:off x="72665" y="336439"/>
            <a:ext cx="9046577" cy="704962"/>
          </a:xfrm>
        </p:spPr>
        <p:txBody>
          <a:bodyPr>
            <a:normAutofit fontScale="90000"/>
          </a:bodyPr>
          <a:lstStyle/>
          <a:p>
            <a:r>
              <a:rPr lang="en-US" dirty="0"/>
              <a:t>The Importance of Keeping Landlords Happy</a:t>
            </a:r>
          </a:p>
        </p:txBody>
      </p:sp>
      <p:pic>
        <p:nvPicPr>
          <p:cNvPr id="4" name="Picture 2" descr="C:\Users\chelsea.ross\AppData\Local\Microsoft\Windows\Temporary Internet Files\Content.IE5\KQ3PY2VX\CASA_2764_6703-1024x640[1].jpg"/>
          <p:cNvPicPr>
            <a:picLocks noChangeAspect="1" noChangeArrowheads="1"/>
          </p:cNvPicPr>
          <p:nvPr/>
        </p:nvPicPr>
        <p:blipFill rotWithShape="1">
          <a:blip r:embed="rId4" cstate="print">
            <a:duotone>
              <a:schemeClr val="accent1">
                <a:shade val="45000"/>
                <a:satMod val="135000"/>
              </a:schemeClr>
              <a:prstClr val="white"/>
            </a:duotone>
            <a:extLst>
              <a:ext uri="{28A0092B-C50C-407E-A947-70E740481C1C}">
                <a14:useLocalDpi xmlns:a14="http://schemas.microsoft.com/office/drawing/2010/main" val="0"/>
              </a:ext>
            </a:extLst>
          </a:blip>
          <a:srcRect l="6798"/>
          <a:stretch/>
        </p:blipFill>
        <p:spPr bwMode="auto">
          <a:xfrm>
            <a:off x="72665" y="2489401"/>
            <a:ext cx="2146659" cy="1439515"/>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3" descr="C:\Users\chelsea.ross\AppData\Local\Microsoft\Windows\Temporary Internet Files\Content.IE5\KQ3PY2VX\Tenant-Reserved-Parking-Sign-K-1913[1].gif"/>
          <p:cNvPicPr>
            <a:picLocks noChangeAspect="1" noChangeArrowheads="1"/>
          </p:cNvPicPr>
          <p:nvPr/>
        </p:nvPicPr>
        <p:blipFill>
          <a:blip r:embed="rId5" cstate="print">
            <a:duotone>
              <a:schemeClr val="accent1">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5210027" y="2401886"/>
            <a:ext cx="957576" cy="1418631"/>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4" descr="C:\Users\chelsea.ross\AppData\Local\Microsoft\Windows\Temporary Internet Files\Content.IE5\6K6MKWQ0\friend[1].jpg"/>
          <p:cNvPicPr>
            <a:picLocks noChangeAspect="1" noChangeArrowheads="1"/>
          </p:cNvPicPr>
          <p:nvPr/>
        </p:nvPicPr>
        <p:blipFill rotWithShape="1">
          <a:blip r:embed="rId6">
            <a:duotone>
              <a:schemeClr val="accent1">
                <a:shade val="45000"/>
                <a:satMod val="135000"/>
              </a:schemeClr>
              <a:prstClr val="white"/>
            </a:duotone>
            <a:extLst>
              <a:ext uri="{28A0092B-C50C-407E-A947-70E740481C1C}">
                <a14:useLocalDpi xmlns:a14="http://schemas.microsoft.com/office/drawing/2010/main" val="0"/>
              </a:ext>
            </a:extLst>
          </a:blip>
          <a:srcRect l="7349" t="16098" r="9457" b="6710"/>
          <a:stretch/>
        </p:blipFill>
        <p:spPr bwMode="auto">
          <a:xfrm>
            <a:off x="6951360" y="2489401"/>
            <a:ext cx="2116439" cy="141827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5" descr="C:\Users\chelsea.ross\AppData\Local\Microsoft\Windows\Temporary Internet Files\Content.IE5\DFA4UW16\marketing-para-venta-de-casas[1].jpg"/>
          <p:cNvPicPr>
            <a:picLocks noChangeAspect="1" noChangeArrowheads="1"/>
          </p:cNvPicPr>
          <p:nvPr/>
        </p:nvPicPr>
        <p:blipFill rotWithShape="1">
          <a:blip r:embed="rId7" cstate="print">
            <a:duotone>
              <a:schemeClr val="accent1">
                <a:shade val="45000"/>
                <a:satMod val="135000"/>
              </a:schemeClr>
              <a:prstClr val="white"/>
            </a:duotone>
            <a:extLst>
              <a:ext uri="{28A0092B-C50C-407E-A947-70E740481C1C}">
                <a14:useLocalDpi xmlns:a14="http://schemas.microsoft.com/office/drawing/2010/main" val="0"/>
              </a:ext>
            </a:extLst>
          </a:blip>
          <a:srcRect r="7529"/>
          <a:stretch/>
        </p:blipFill>
        <p:spPr bwMode="auto">
          <a:xfrm>
            <a:off x="2386030" y="2489401"/>
            <a:ext cx="2100245" cy="1418276"/>
          </a:xfrm>
          <a:prstGeom prst="rect">
            <a:avLst/>
          </a:prstGeom>
          <a:noFill/>
          <a:extLst>
            <a:ext uri="{909E8E84-426E-40DD-AFC4-6F175D3DCCD1}">
              <a14:hiddenFill xmlns:a14="http://schemas.microsoft.com/office/drawing/2010/main">
                <a:solidFill>
                  <a:srgbClr val="FFFFFF"/>
                </a:solidFill>
              </a14:hiddenFill>
            </a:ext>
          </a:extLst>
        </p:spPr>
      </p:pic>
      <p:sp>
        <p:nvSpPr>
          <p:cNvPr id="12" name="TextBox 11"/>
          <p:cNvSpPr txBox="1"/>
          <p:nvPr/>
        </p:nvSpPr>
        <p:spPr>
          <a:xfrm>
            <a:off x="1" y="4181475"/>
            <a:ext cx="2219324" cy="1061829"/>
          </a:xfrm>
          <a:prstGeom prst="rect">
            <a:avLst/>
          </a:prstGeom>
          <a:noFill/>
        </p:spPr>
        <p:txBody>
          <a:bodyPr wrap="square" rtlCol="0">
            <a:spAutoFit/>
          </a:bodyPr>
          <a:lstStyle/>
          <a:p>
            <a:pPr algn="ctr"/>
            <a:r>
              <a:rPr lang="en-US" sz="2100" dirty="0">
                <a:solidFill>
                  <a:schemeClr val="bg1">
                    <a:lumMod val="25000"/>
                  </a:schemeClr>
                </a:solidFill>
              </a:rPr>
              <a:t>Ongoing Tenant Housing Stability Support</a:t>
            </a:r>
          </a:p>
        </p:txBody>
      </p:sp>
      <p:sp>
        <p:nvSpPr>
          <p:cNvPr id="13" name="TextBox 12"/>
          <p:cNvSpPr txBox="1"/>
          <p:nvPr/>
        </p:nvSpPr>
        <p:spPr>
          <a:xfrm>
            <a:off x="6924676" y="4343057"/>
            <a:ext cx="2219324" cy="738664"/>
          </a:xfrm>
          <a:prstGeom prst="rect">
            <a:avLst/>
          </a:prstGeom>
          <a:noFill/>
        </p:spPr>
        <p:txBody>
          <a:bodyPr wrap="square" rtlCol="0">
            <a:spAutoFit/>
          </a:bodyPr>
          <a:lstStyle/>
          <a:p>
            <a:pPr algn="ctr"/>
            <a:r>
              <a:rPr lang="en-US" sz="2100" dirty="0">
                <a:solidFill>
                  <a:schemeClr val="bg1">
                    <a:lumMod val="25000"/>
                  </a:schemeClr>
                </a:solidFill>
              </a:rPr>
              <a:t>Landlords Have Landlord Friends</a:t>
            </a:r>
          </a:p>
        </p:txBody>
      </p:sp>
      <p:sp>
        <p:nvSpPr>
          <p:cNvPr id="14" name="TextBox 13"/>
          <p:cNvSpPr txBox="1"/>
          <p:nvPr/>
        </p:nvSpPr>
        <p:spPr>
          <a:xfrm>
            <a:off x="4545815" y="4224077"/>
            <a:ext cx="2219324" cy="1061829"/>
          </a:xfrm>
          <a:prstGeom prst="rect">
            <a:avLst/>
          </a:prstGeom>
          <a:noFill/>
        </p:spPr>
        <p:txBody>
          <a:bodyPr wrap="square" rtlCol="0">
            <a:spAutoFit/>
          </a:bodyPr>
          <a:lstStyle/>
          <a:p>
            <a:pPr algn="ctr"/>
            <a:r>
              <a:rPr lang="en-US" sz="2100" dirty="0">
                <a:solidFill>
                  <a:schemeClr val="bg1">
                    <a:lumMod val="25000"/>
                  </a:schemeClr>
                </a:solidFill>
              </a:rPr>
              <a:t>Housing Opportunities for More Tenants</a:t>
            </a:r>
          </a:p>
        </p:txBody>
      </p:sp>
      <p:sp>
        <p:nvSpPr>
          <p:cNvPr id="15" name="TextBox 14"/>
          <p:cNvSpPr txBox="1"/>
          <p:nvPr/>
        </p:nvSpPr>
        <p:spPr>
          <a:xfrm>
            <a:off x="2326491" y="3928916"/>
            <a:ext cx="2219324" cy="1384995"/>
          </a:xfrm>
          <a:prstGeom prst="rect">
            <a:avLst/>
          </a:prstGeom>
          <a:noFill/>
        </p:spPr>
        <p:txBody>
          <a:bodyPr wrap="square" rtlCol="0">
            <a:spAutoFit/>
          </a:bodyPr>
          <a:lstStyle/>
          <a:p>
            <a:pPr algn="ctr"/>
            <a:r>
              <a:rPr lang="en-US" sz="2100" dirty="0">
                <a:solidFill>
                  <a:schemeClr val="bg1">
                    <a:lumMod val="25000"/>
                  </a:schemeClr>
                </a:solidFill>
              </a:rPr>
              <a:t>Supportive &amp; Responsive During Tenancy Crisis</a:t>
            </a:r>
          </a:p>
        </p:txBody>
      </p:sp>
    </p:spTree>
    <p:custDataLst>
      <p:tags r:id="rId1"/>
    </p:custDataLst>
    <p:extLst>
      <p:ext uri="{BB962C8B-B14F-4D97-AF65-F5344CB8AC3E}">
        <p14:creationId xmlns:p14="http://schemas.microsoft.com/office/powerpoint/2010/main" val="391702236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Showing Appreciation</a:t>
            </a:r>
          </a:p>
        </p:txBody>
      </p:sp>
      <p:pic>
        <p:nvPicPr>
          <p:cNvPr id="3" name="Picture 2"/>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 y="2038350"/>
            <a:ext cx="9144000" cy="2857500"/>
          </a:xfrm>
          <a:prstGeom prst="rect">
            <a:avLst/>
          </a:prstGeom>
        </p:spPr>
      </p:pic>
    </p:spTree>
    <p:custDataLst>
      <p:tags r:id="rId1"/>
    </p:custDataLst>
    <p:extLst>
      <p:ext uri="{BB962C8B-B14F-4D97-AF65-F5344CB8AC3E}">
        <p14:creationId xmlns:p14="http://schemas.microsoft.com/office/powerpoint/2010/main" val="292819178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Footer Placeholder 6"/>
          <p:cNvSpPr>
            <a:spLocks noGrp="1"/>
          </p:cNvSpPr>
          <p:nvPr>
            <p:ph type="ftr" sz="quarter" idx="11"/>
          </p:nvPr>
        </p:nvSpPr>
        <p:spPr/>
        <p:txBody>
          <a:bodyPr/>
          <a:lstStyle/>
          <a:p>
            <a:r>
              <a:rPr lang="en-US"/>
              <a:t>© All rights reserved. No utilization or reproduction of this material is allowed without the written permission of CSH.</a:t>
            </a:r>
          </a:p>
        </p:txBody>
      </p:sp>
      <p:sp>
        <p:nvSpPr>
          <p:cNvPr id="2" name="Title 1"/>
          <p:cNvSpPr>
            <a:spLocks noGrp="1"/>
          </p:cNvSpPr>
          <p:nvPr>
            <p:ph type="title"/>
          </p:nvPr>
        </p:nvSpPr>
        <p:spPr/>
        <p:txBody>
          <a:bodyPr/>
          <a:lstStyle/>
          <a:p>
            <a:r>
              <a:rPr lang="en-US" dirty="0"/>
              <a:t>Dialogue</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548745" y="1309255"/>
            <a:ext cx="3429001" cy="2571751"/>
          </a:xfrm>
          <a:prstGeom prst="rect">
            <a:avLst/>
          </a:prstGeom>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01436" y="2035970"/>
            <a:ext cx="3690071" cy="3690071"/>
          </a:xfrm>
          <a:prstGeom prst="rect">
            <a:avLst/>
          </a:prstGeom>
        </p:spPr>
      </p:pic>
    </p:spTree>
    <p:extLst>
      <p:ext uri="{BB962C8B-B14F-4D97-AF65-F5344CB8AC3E}">
        <p14:creationId xmlns:p14="http://schemas.microsoft.com/office/powerpoint/2010/main" val="297259098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Footer Placeholder 4"/>
          <p:cNvSpPr>
            <a:spLocks noGrp="1"/>
          </p:cNvSpPr>
          <p:nvPr>
            <p:ph type="ftr" sz="quarter" idx="4294967295"/>
          </p:nvPr>
        </p:nvSpPr>
        <p:spPr>
          <a:xfrm>
            <a:off x="0" y="6356350"/>
            <a:ext cx="7431088" cy="365125"/>
          </a:xfrm>
        </p:spPr>
        <p:txBody>
          <a:bodyPr/>
          <a:lstStyle/>
          <a:p>
            <a:r>
              <a:rPr lang="en-US"/>
              <a:t>© All rights reserved. No utilization or reproduction of this material is allowed without the written permission of CSH.</a:t>
            </a:r>
            <a:endParaRPr lang="en-US" dirty="0"/>
          </a:p>
        </p:txBody>
      </p:sp>
    </p:spTree>
    <p:extLst>
      <p:ext uri="{BB962C8B-B14F-4D97-AF65-F5344CB8AC3E}">
        <p14:creationId xmlns:p14="http://schemas.microsoft.com/office/powerpoint/2010/main" val="291529916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92396628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 name="Group 3"/>
          <p:cNvGrpSpPr/>
          <p:nvPr/>
        </p:nvGrpSpPr>
        <p:grpSpPr>
          <a:xfrm>
            <a:off x="296791" y="2886075"/>
            <a:ext cx="8335556" cy="2706080"/>
            <a:chOff x="169874" y="3222683"/>
            <a:chExt cx="8669275" cy="2814420"/>
          </a:xfrm>
        </p:grpSpPr>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69874" y="3222684"/>
              <a:ext cx="2158658" cy="1892111"/>
            </a:xfrm>
            <a:prstGeom prst="rect">
              <a:avLst/>
            </a:prstGeom>
          </p:spPr>
        </p:pic>
        <p:sp>
          <p:nvSpPr>
            <p:cNvPr id="6" name="TextBox 5"/>
            <p:cNvSpPr txBox="1"/>
            <p:nvPr/>
          </p:nvSpPr>
          <p:spPr>
            <a:xfrm>
              <a:off x="228047" y="5493409"/>
              <a:ext cx="2100485" cy="384118"/>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F8971D"/>
                  </a:solidFill>
                  <a:effectLst/>
                  <a:uLnTx/>
                  <a:uFillTx/>
                  <a:latin typeface="Arial" panose="020B0604020202020204"/>
                  <a:ea typeface="+mn-ea"/>
                  <a:cs typeface="+mn-cs"/>
                </a:rPr>
                <a:t>Webinars</a:t>
              </a:r>
            </a:p>
          </p:txBody>
        </p:sp>
        <p:sp>
          <p:nvSpPr>
            <p:cNvPr id="7" name="TextBox 6"/>
            <p:cNvSpPr txBox="1"/>
            <p:nvPr/>
          </p:nvSpPr>
          <p:spPr>
            <a:xfrm>
              <a:off x="2364650" y="5364896"/>
              <a:ext cx="2100485" cy="67220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A6093D"/>
                  </a:solidFill>
                  <a:effectLst/>
                  <a:uLnTx/>
                  <a:uFillTx/>
                  <a:latin typeface="Arial" panose="020B0604020202020204"/>
                  <a:ea typeface="+mn-ea"/>
                  <a:cs typeface="+mn-cs"/>
                </a:rPr>
                <a:t>Self-Paced</a:t>
              </a:r>
              <a:br>
                <a:rPr kumimoji="0" lang="en-US" sz="1800" b="1" i="0" u="none" strike="noStrike" kern="1200" cap="none" spc="0" normalizeH="0" baseline="0" noProof="0" dirty="0">
                  <a:ln>
                    <a:noFill/>
                  </a:ln>
                  <a:solidFill>
                    <a:srgbClr val="A6093D"/>
                  </a:solidFill>
                  <a:effectLst/>
                  <a:uLnTx/>
                  <a:uFillTx/>
                  <a:latin typeface="Arial" panose="020B0604020202020204"/>
                  <a:ea typeface="+mn-ea"/>
                  <a:cs typeface="+mn-cs"/>
                </a:rPr>
              </a:br>
              <a:r>
                <a:rPr kumimoji="0" lang="en-US" sz="1800" b="1" i="0" u="none" strike="noStrike" kern="1200" cap="none" spc="0" normalizeH="0" baseline="0" noProof="0" dirty="0">
                  <a:ln>
                    <a:noFill/>
                  </a:ln>
                  <a:solidFill>
                    <a:srgbClr val="A6093D"/>
                  </a:solidFill>
                  <a:effectLst/>
                  <a:uLnTx/>
                  <a:uFillTx/>
                  <a:latin typeface="Arial" panose="020B0604020202020204"/>
                  <a:ea typeface="+mn-ea"/>
                  <a:cs typeface="+mn-cs"/>
                </a:rPr>
                <a:t>Online Classes</a:t>
              </a:r>
            </a:p>
          </p:txBody>
        </p:sp>
        <p:sp>
          <p:nvSpPr>
            <p:cNvPr id="8" name="TextBox 7"/>
            <p:cNvSpPr txBox="1"/>
            <p:nvPr/>
          </p:nvSpPr>
          <p:spPr>
            <a:xfrm>
              <a:off x="4528908" y="5493409"/>
              <a:ext cx="2100485" cy="384118"/>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671E75"/>
                  </a:solidFill>
                  <a:effectLst/>
                  <a:uLnTx/>
                  <a:uFillTx/>
                  <a:latin typeface="Arial" panose="020B0604020202020204"/>
                  <a:ea typeface="+mn-ea"/>
                  <a:cs typeface="+mn-cs"/>
                </a:rPr>
                <a:t>Workshops</a:t>
              </a:r>
            </a:p>
          </p:txBody>
        </p:sp>
        <p:pic>
          <p:nvPicPr>
            <p:cNvPr id="9" name="Picture 8"/>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686898" y="3222684"/>
              <a:ext cx="1878810" cy="1892111"/>
            </a:xfrm>
            <a:prstGeom prst="rect">
              <a:avLst/>
            </a:prstGeom>
          </p:spPr>
        </p:pic>
        <p:pic>
          <p:nvPicPr>
            <p:cNvPr id="10" name="Picture 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49888" y="3222683"/>
              <a:ext cx="1989261" cy="1892111"/>
            </a:xfrm>
            <a:prstGeom prst="rect">
              <a:avLst/>
            </a:prstGeom>
          </p:spPr>
        </p:pic>
        <p:sp>
          <p:nvSpPr>
            <p:cNvPr id="11" name="TextBox 10"/>
            <p:cNvSpPr txBox="1"/>
            <p:nvPr/>
          </p:nvSpPr>
          <p:spPr>
            <a:xfrm>
              <a:off x="6693167" y="5349365"/>
              <a:ext cx="2100485" cy="67220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a:ln>
                    <a:noFill/>
                  </a:ln>
                  <a:solidFill>
                    <a:srgbClr val="898D8D"/>
                  </a:solidFill>
                  <a:effectLst/>
                  <a:uLnTx/>
                  <a:uFillTx/>
                  <a:latin typeface="Arial" panose="020B0604020202020204"/>
                  <a:ea typeface="+mn-ea"/>
                  <a:cs typeface="+mn-cs"/>
                </a:rPr>
                <a:t>Customized </a:t>
              </a:r>
              <a:br>
                <a:rPr kumimoji="0" lang="en-US" sz="1800" b="1" i="0" u="none" strike="noStrike" kern="1200" cap="none" spc="0" normalizeH="0" baseline="0" noProof="0">
                  <a:ln>
                    <a:noFill/>
                  </a:ln>
                  <a:solidFill>
                    <a:srgbClr val="898D8D"/>
                  </a:solidFill>
                  <a:effectLst/>
                  <a:uLnTx/>
                  <a:uFillTx/>
                  <a:latin typeface="Arial" panose="020B0604020202020204"/>
                  <a:ea typeface="+mn-ea"/>
                  <a:cs typeface="+mn-cs"/>
                </a:rPr>
              </a:br>
              <a:r>
                <a:rPr kumimoji="0" lang="en-US" sz="1800" b="1" i="0" u="none" strike="noStrike" kern="1200" cap="none" spc="0" normalizeH="0" baseline="0" noProof="0">
                  <a:ln>
                    <a:noFill/>
                  </a:ln>
                  <a:solidFill>
                    <a:srgbClr val="898D8D"/>
                  </a:solidFill>
                  <a:effectLst/>
                  <a:uLnTx/>
                  <a:uFillTx/>
                  <a:latin typeface="Arial" panose="020B0604020202020204"/>
                  <a:ea typeface="+mn-ea"/>
                  <a:cs typeface="+mn-cs"/>
                </a:rPr>
                <a:t>Solutions </a:t>
              </a:r>
            </a:p>
          </p:txBody>
        </p:sp>
        <p:pic>
          <p:nvPicPr>
            <p:cNvPr id="12" name="Picture 11"/>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500290" y="3222684"/>
              <a:ext cx="1915585" cy="1892109"/>
            </a:xfrm>
            <a:prstGeom prst="rect">
              <a:avLst/>
            </a:prstGeom>
          </p:spPr>
        </p:pic>
      </p:grpSp>
      <p:sp>
        <p:nvSpPr>
          <p:cNvPr id="17" name="TextBox 16"/>
          <p:cNvSpPr txBox="1"/>
          <p:nvPr/>
        </p:nvSpPr>
        <p:spPr>
          <a:xfrm>
            <a:off x="5019163" y="5887453"/>
            <a:ext cx="3621098"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a:ln>
                  <a:noFill/>
                </a:ln>
                <a:solidFill>
                  <a:srgbClr val="6C207E"/>
                </a:solidFill>
                <a:effectLst/>
                <a:uLnTx/>
                <a:uFillTx/>
                <a:latin typeface="Arial" panose="020B0604020202020204"/>
                <a:ea typeface="+mn-ea"/>
                <a:cs typeface="+mn-cs"/>
              </a:rPr>
              <a:t>csh.org/training</a:t>
            </a:r>
          </a:p>
        </p:txBody>
      </p:sp>
      <p:pic>
        <p:nvPicPr>
          <p:cNvPr id="2" name="Picture 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0" y="-7397"/>
            <a:ext cx="9144000" cy="1828800"/>
          </a:xfrm>
          <a:prstGeom prst="rect">
            <a:avLst/>
          </a:prstGeom>
        </p:spPr>
      </p:pic>
    </p:spTree>
    <p:extLst>
      <p:ext uri="{BB962C8B-B14F-4D97-AF65-F5344CB8AC3E}">
        <p14:creationId xmlns:p14="http://schemas.microsoft.com/office/powerpoint/2010/main" val="114121125"/>
      </p:ext>
    </p:extLst>
  </p:cSld>
  <p:clrMapOvr>
    <a:masterClrMapping/>
  </p:clrMapOvr>
  <mc:AlternateContent xmlns:mc="http://schemas.openxmlformats.org/markup-compatibility/2006" xmlns:p14="http://schemas.microsoft.com/office/powerpoint/2010/main">
    <mc:Choice Requires="p14">
      <p:transition spd="slow" p14:dur="2000" advTm="10000"/>
    </mc:Choice>
    <mc:Fallback xmlns="">
      <p:transition spd="slow" advTm="10000"/>
    </mc:Fallback>
  </mc:AlternateContent>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9160" y="811950"/>
            <a:ext cx="7886700" cy="1325563"/>
          </a:xfrm>
        </p:spPr>
        <p:txBody>
          <a:bodyPr/>
          <a:lstStyle/>
          <a:p>
            <a:r>
              <a:rPr lang="en-US" dirty="0"/>
              <a:t>Upcoming Activities </a:t>
            </a:r>
          </a:p>
        </p:txBody>
      </p:sp>
      <p:sp>
        <p:nvSpPr>
          <p:cNvPr id="3" name="Content Placeholder 2"/>
          <p:cNvSpPr>
            <a:spLocks noGrp="1"/>
          </p:cNvSpPr>
          <p:nvPr>
            <p:ph idx="1"/>
          </p:nvPr>
        </p:nvSpPr>
        <p:spPr/>
        <p:txBody>
          <a:bodyPr>
            <a:normAutofit/>
          </a:bodyPr>
          <a:lstStyle/>
          <a:p>
            <a:endParaRPr lang="en-US" sz="1800" dirty="0">
              <a:solidFill>
                <a:srgbClr val="747474"/>
              </a:solidFill>
            </a:endParaRPr>
          </a:p>
        </p:txBody>
      </p:sp>
      <p:sp>
        <p:nvSpPr>
          <p:cNvPr id="6" name="Slide Number Placeholder 5"/>
          <p:cNvSpPr>
            <a:spLocks noGrp="1"/>
          </p:cNvSpPr>
          <p:nvPr>
            <p:ph type="sldNum" sz="quarter" idx="4294967295"/>
          </p:nvPr>
        </p:nvSpPr>
        <p:spPr/>
        <p:txBody>
          <a:bodyPr/>
          <a:lstStyle/>
          <a:p>
            <a:pPr eaLnBrk="1" fontAlgn="auto" hangingPunct="1">
              <a:spcBef>
                <a:spcPts val="0"/>
              </a:spcBef>
              <a:spcAft>
                <a:spcPts val="0"/>
              </a:spcAft>
            </a:pPr>
            <a:fld id="{A4D7F136-25FA-8F40-9E57-32C6A506F6F4}" type="slidenum">
              <a:rPr lang="en-US" smtClean="0">
                <a:solidFill>
                  <a:prstClr val="black">
                    <a:tint val="75000"/>
                  </a:prstClr>
                </a:solidFill>
                <a:latin typeface="Calibri" panose="020F0502020204030204"/>
              </a:rPr>
              <a:pPr eaLnBrk="1" fontAlgn="auto" hangingPunct="1">
                <a:spcBef>
                  <a:spcPts val="0"/>
                </a:spcBef>
                <a:spcAft>
                  <a:spcPts val="0"/>
                </a:spcAft>
              </a:pPr>
              <a:t>40</a:t>
            </a:fld>
            <a:endParaRPr lang="en-US" dirty="0">
              <a:solidFill>
                <a:prstClr val="black">
                  <a:tint val="75000"/>
                </a:prstClr>
              </a:solidFill>
              <a:latin typeface="Calibri" panose="020F0502020204030204"/>
            </a:endParaRPr>
          </a:p>
        </p:txBody>
      </p:sp>
      <p:pic>
        <p:nvPicPr>
          <p:cNvPr id="7" name="Picture 6">
            <a:extLst>
              <a:ext uri="{FF2B5EF4-FFF2-40B4-BE49-F238E27FC236}">
                <a16:creationId xmlns:a16="http://schemas.microsoft.com/office/drawing/2014/main" id="{C8E89C51-7CF7-4C00-B6B1-B2CEC55C291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915030" y="101973"/>
            <a:ext cx="3564056" cy="1021865"/>
          </a:xfrm>
          <a:prstGeom prst="rect">
            <a:avLst/>
          </a:prstGeom>
        </p:spPr>
      </p:pic>
    </p:spTree>
    <p:extLst>
      <p:ext uri="{BB962C8B-B14F-4D97-AF65-F5344CB8AC3E}">
        <p14:creationId xmlns:p14="http://schemas.microsoft.com/office/powerpoint/2010/main" val="3533697470"/>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2.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3.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4.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5.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6.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7.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8.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9.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0.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1.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2.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3.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4.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5.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6.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7.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8.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9.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20.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21.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22.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heme/theme1.xml><?xml version="1.0" encoding="utf-8"?>
<a:theme xmlns:a="http://schemas.openxmlformats.org/drawingml/2006/main" name="CSH_PowerPointTemplate_Complete Deck_2018">
  <a:themeElements>
    <a:clrScheme name="CSH_BrandColors">
      <a:dk1>
        <a:srgbClr val="000000"/>
      </a:dk1>
      <a:lt1>
        <a:srgbClr val="FFFFFF"/>
      </a:lt1>
      <a:dk2>
        <a:srgbClr val="000000"/>
      </a:dk2>
      <a:lt2>
        <a:srgbClr val="EEB111"/>
      </a:lt2>
      <a:accent1>
        <a:srgbClr val="F8971D"/>
      </a:accent1>
      <a:accent2>
        <a:srgbClr val="A6093D"/>
      </a:accent2>
      <a:accent3>
        <a:srgbClr val="0081C6"/>
      </a:accent3>
      <a:accent4>
        <a:srgbClr val="8DC63F"/>
      </a:accent4>
      <a:accent5>
        <a:srgbClr val="6C207E"/>
      </a:accent5>
      <a:accent6>
        <a:srgbClr val="9FA1A4"/>
      </a:accent6>
      <a:hlink>
        <a:srgbClr val="0081C6"/>
      </a:hlink>
      <a:folHlink>
        <a:srgbClr val="6C207E"/>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2007-2010">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20000"/>
                <a:lumMod val="102000"/>
              </a:schemeClr>
            </a:gs>
            <a:gs pos="48000">
              <a:schemeClr val="phClr">
                <a:tint val="98000"/>
                <a:shade val="90000"/>
                <a:satMod val="110000"/>
                <a:lumMod val="103000"/>
              </a:schemeClr>
            </a:gs>
            <a:gs pos="100000">
              <a:schemeClr val="phClr">
                <a:tint val="98000"/>
                <a:shade val="8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CSH_PowerPointTemplate_Complete Deck_2018" id="{0038FD87-03F7-45BE-9D25-A1E955ECEF9F}" vid="{A87A99B2-B632-47D7-9492-D351F0B744FF}"/>
    </a:ext>
  </a:extLst>
</a:theme>
</file>

<file path=ppt/theme/theme2.xml><?xml version="1.0" encoding="utf-8"?>
<a:theme xmlns:a="http://schemas.openxmlformats.org/drawingml/2006/main" name="1_Frame">
  <a:themeElements>
    <a:clrScheme name="CSH_BrandColors">
      <a:dk1>
        <a:srgbClr val="F8971D"/>
      </a:dk1>
      <a:lt1>
        <a:srgbClr val="FFFFFF"/>
      </a:lt1>
      <a:dk2>
        <a:srgbClr val="C60C46"/>
      </a:dk2>
      <a:lt2>
        <a:srgbClr val="9FA1A4"/>
      </a:lt2>
      <a:accent1>
        <a:srgbClr val="F8971D"/>
      </a:accent1>
      <a:accent2>
        <a:srgbClr val="F8971D"/>
      </a:accent2>
      <a:accent3>
        <a:srgbClr val="0081C6"/>
      </a:accent3>
      <a:accent4>
        <a:srgbClr val="8DC63F"/>
      </a:accent4>
      <a:accent5>
        <a:srgbClr val="6C207E"/>
      </a:accent5>
      <a:accent6>
        <a:srgbClr val="9FA1A4"/>
      </a:accent6>
      <a:hlink>
        <a:srgbClr val="0081C6"/>
      </a:hlink>
      <a:folHlink>
        <a:srgbClr val="6C207E"/>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rame">
      <a:fillStyleLst>
        <a:solidFill>
          <a:schemeClr val="phClr"/>
        </a:solidFill>
        <a:solidFill>
          <a:schemeClr val="phClr">
            <a:tint val="65000"/>
          </a:schemeClr>
        </a:solidFill>
        <a:solidFill>
          <a:schemeClr val="phClr">
            <a:shade val="80000"/>
            <a:satMod val="150000"/>
          </a:schemeClr>
        </a:solidFill>
      </a:fillStyleLst>
      <a:lnStyleLst>
        <a:ln w="9525" cap="flat" cmpd="sng" algn="ctr">
          <a:solidFill>
            <a:schemeClr val="phClr"/>
          </a:solidFill>
          <a:prstDash val="solid"/>
        </a:ln>
        <a:ln w="10795" cap="flat" cmpd="sng" algn="ctr">
          <a:solidFill>
            <a:schemeClr val="phClr"/>
          </a:solidFill>
          <a:prstDash val="solid"/>
        </a:ln>
        <a:ln w="17145" cap="flat" cmpd="sng" algn="ctr">
          <a:solidFill>
            <a:schemeClr val="phClr">
              <a:shade val="95000"/>
              <a:alpha val="50000"/>
              <a:satMod val="150000"/>
            </a:schemeClr>
          </a:solidFill>
          <a:prstDash val="solid"/>
        </a:ln>
      </a:lnStyleLst>
      <a:effectStyleLst>
        <a:effectStyle>
          <a:effectLst/>
        </a:effectStyle>
        <a:effectStyle>
          <a:effectLst/>
        </a:effectStyle>
        <a:effectStyle>
          <a:effectLst>
            <a:outerShdw blurRad="44450" dist="13970" dir="5400000" algn="ctr" rotWithShape="0">
              <a:srgbClr val="000000">
                <a:alpha val="45000"/>
              </a:srgbClr>
            </a:outerShdw>
          </a:effectLst>
          <a:scene3d>
            <a:camera prst="orthographicFront">
              <a:rot lat="0" lon="0" rev="0"/>
            </a:camera>
            <a:lightRig rig="twoPt" dir="tl"/>
          </a:scene3d>
          <a:sp3d prstMaterial="flat">
            <a:bevelT w="12700" h="25400" prst="coolSlant"/>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20000"/>
                <a:lumMod val="102000"/>
              </a:schemeClr>
            </a:gs>
            <a:gs pos="48000">
              <a:schemeClr val="phClr">
                <a:tint val="98000"/>
                <a:shade val="90000"/>
                <a:satMod val="110000"/>
                <a:lumMod val="103000"/>
              </a:schemeClr>
            </a:gs>
            <a:gs pos="100000">
              <a:schemeClr val="phClr">
                <a:tint val="98000"/>
                <a:shade val="8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CSH_PowerPointTemplate_Complete Deck_2018" id="{0038FD87-03F7-45BE-9D25-A1E955ECEF9F}" vid="{881DFF07-AFB8-4050-ACEB-B36A8DA4999B}"/>
    </a:ext>
  </a:extLst>
</a:theme>
</file>

<file path=ppt/theme/theme3.xml><?xml version="1.0" encoding="utf-8"?>
<a:theme xmlns:a="http://schemas.openxmlformats.org/drawingml/2006/main" name="Office Theme">
  <a:themeElements>
    <a:clrScheme name="CSH_BrandColors">
      <a:dk1>
        <a:srgbClr val="F8971D"/>
      </a:dk1>
      <a:lt1>
        <a:srgbClr val="FFFFFF"/>
      </a:lt1>
      <a:dk2>
        <a:srgbClr val="C60C46"/>
      </a:dk2>
      <a:lt2>
        <a:srgbClr val="9FA1A4"/>
      </a:lt2>
      <a:accent1>
        <a:srgbClr val="F8971D"/>
      </a:accent1>
      <a:accent2>
        <a:srgbClr val="C60C46"/>
      </a:accent2>
      <a:accent3>
        <a:srgbClr val="0081C6"/>
      </a:accent3>
      <a:accent4>
        <a:srgbClr val="8DC63F"/>
      </a:accent4>
      <a:accent5>
        <a:srgbClr val="6C207E"/>
      </a:accent5>
      <a:accent6>
        <a:srgbClr val="9FA1A4"/>
      </a:accent6>
      <a:hlink>
        <a:srgbClr val="0081C6"/>
      </a:hlink>
      <a:folHlink>
        <a:srgbClr val="6C207E"/>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rosted Glass">
      <a:fillStyleLst>
        <a:solidFill>
          <a:schemeClr val="phClr"/>
        </a:solidFill>
        <a:gradFill rotWithShape="1">
          <a:gsLst>
            <a:gs pos="0">
              <a:schemeClr val="phClr">
                <a:tint val="1000"/>
                <a:satMod val="100000"/>
              </a:schemeClr>
            </a:gs>
            <a:gs pos="68000">
              <a:schemeClr val="phClr">
                <a:tint val="77000"/>
                <a:satMod val="100000"/>
              </a:schemeClr>
            </a:gs>
            <a:gs pos="81000">
              <a:schemeClr val="phClr">
                <a:tint val="79000"/>
                <a:satMod val="100000"/>
              </a:schemeClr>
            </a:gs>
            <a:gs pos="86000">
              <a:schemeClr val="phClr">
                <a:tint val="73000"/>
                <a:satMod val="100000"/>
              </a:schemeClr>
            </a:gs>
            <a:gs pos="100000">
              <a:schemeClr val="phClr">
                <a:tint val="35000"/>
                <a:satMod val="100000"/>
              </a:schemeClr>
            </a:gs>
          </a:gsLst>
          <a:lin ang="5400000" scaled="0"/>
        </a:gradFill>
        <a:gradFill rotWithShape="1">
          <a:gsLst>
            <a:gs pos="0">
              <a:schemeClr val="phClr">
                <a:tint val="73000"/>
                <a:shade val="100000"/>
                <a:satMod val="150000"/>
              </a:schemeClr>
            </a:gs>
            <a:gs pos="25000">
              <a:schemeClr val="phClr">
                <a:tint val="96000"/>
                <a:shade val="80000"/>
                <a:satMod val="105000"/>
              </a:schemeClr>
            </a:gs>
            <a:gs pos="38000">
              <a:schemeClr val="phClr">
                <a:tint val="96000"/>
                <a:shade val="59000"/>
                <a:satMod val="120000"/>
              </a:schemeClr>
            </a:gs>
            <a:gs pos="55000">
              <a:schemeClr val="phClr">
                <a:tint val="100000"/>
                <a:shade val="57000"/>
                <a:satMod val="120000"/>
              </a:schemeClr>
            </a:gs>
            <a:gs pos="80000">
              <a:schemeClr val="phClr">
                <a:tint val="100000"/>
                <a:shade val="56000"/>
                <a:satMod val="145000"/>
              </a:schemeClr>
            </a:gs>
            <a:gs pos="88000">
              <a:schemeClr val="phClr">
                <a:tint val="100000"/>
                <a:shade val="63000"/>
                <a:satMod val="160000"/>
              </a:schemeClr>
            </a:gs>
            <a:gs pos="100000">
              <a:schemeClr val="phClr">
                <a:tint val="99000"/>
                <a:shade val="100000"/>
                <a:satMod val="155000"/>
              </a:schemeClr>
            </a:gs>
          </a:gsLst>
          <a:lin ang="54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scene3d>
            <a:camera prst="orthographicFront">
              <a:rot lat="0" lon="0" rev="0"/>
            </a:camera>
            <a:lightRig rig="glow" dir="tl">
              <a:rot lat="0" lon="0" rev="1800000"/>
            </a:lightRig>
          </a:scene3d>
          <a:sp3d contourW="10160" prstMaterial="dkEdge">
            <a:bevelT w="0" h="0" prst="angle"/>
            <a:contourClr>
              <a:schemeClr val="phClr">
                <a:shade val="30000"/>
                <a:satMod val="150000"/>
              </a:schemeClr>
            </a:contourClr>
          </a:sp3d>
        </a:effectStyle>
        <a:effectStyle>
          <a:effectLst>
            <a:glow rad="50800">
              <a:schemeClr val="phClr">
                <a:tint val="68000"/>
                <a:shade val="93000"/>
                <a:alpha val="37000"/>
                <a:satMod val="250000"/>
              </a:schemeClr>
            </a:glow>
          </a:effectLst>
          <a:scene3d>
            <a:camera prst="orthographicFront">
              <a:rot lat="0" lon="0" rev="0"/>
            </a:camera>
            <a:lightRig rig="glow" dir="t">
              <a:rot lat="0" lon="0" rev="1800000"/>
            </a:lightRig>
          </a:scene3d>
          <a:sp3d contourW="10160" prstMaterial="dkEdge">
            <a:bevelT w="20320" h="19050" prst="angle"/>
            <a:contourClr>
              <a:schemeClr val="phClr">
                <a:shade val="30000"/>
                <a:satMod val="150000"/>
              </a:schemeClr>
            </a:contourClr>
          </a:sp3d>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CSH_PowerPointTemplate_Complete Deck_2018" id="{0038FD87-03F7-45BE-9D25-A1E955ECEF9F}" vid="{76E797F2-F999-46F7-A17D-1CBE2B0073FA}"/>
    </a:ext>
  </a:extLst>
</a:theme>
</file>

<file path=ppt/theme/theme4.xml><?xml version="1.0" encoding="utf-8"?>
<a:theme xmlns:a="http://schemas.openxmlformats.org/drawingml/2006/main" name="2_Office Theme">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CSH_PowerPointTemplate_Complete Deck_2018" id="{0038FD87-03F7-45BE-9D25-A1E955ECEF9F}" vid="{9D2C2229-D154-41B4-8EA7-FF9240E89E4E}"/>
    </a:ext>
  </a:ext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3B0B632A13F2BA46B146522548663DE6" ma:contentTypeVersion="16" ma:contentTypeDescription="Create a new document." ma:contentTypeScope="" ma:versionID="af365603093888e3a1c9ae2ea555b771">
  <xsd:schema xmlns:xsd="http://www.w3.org/2001/XMLSchema" xmlns:xs="http://www.w3.org/2001/XMLSchema" xmlns:p="http://schemas.microsoft.com/office/2006/metadata/properties" xmlns:ns2="59820ed5-34b9-4e81-b665-9af0cb7aca20" xmlns:ns3="ea8bccdb-5d3f-43b5-baef-6a1057ea5996" xmlns:ns4="735a140f-c361-422e-84e6-c725b26cc307" targetNamespace="http://schemas.microsoft.com/office/2006/metadata/properties" ma:root="true" ma:fieldsID="8fe2ff5c3031f0500ccd8f83d640eaab" ns2:_="" ns3:_="" ns4:_="">
    <xsd:import namespace="59820ed5-34b9-4e81-b665-9af0cb7aca20"/>
    <xsd:import namespace="ea8bccdb-5d3f-43b5-baef-6a1057ea5996"/>
    <xsd:import namespace="735a140f-c361-422e-84e6-c725b26cc307"/>
    <xsd:element name="properties">
      <xsd:complexType>
        <xsd:sequence>
          <xsd:element name="documentManagement">
            <xsd:complexType>
              <xsd:all>
                <xsd:element ref="ns2:TaxKeywordTaxHTField" minOccurs="0"/>
                <xsd:element ref="ns2:TaxCatchAll" minOccurs="0"/>
                <xsd:element ref="ns3:SharedWithUsers" minOccurs="0"/>
                <xsd:element ref="ns3:SharingHintHash" minOccurs="0"/>
                <xsd:element ref="ns2:SharedWithDetails" minOccurs="0"/>
                <xsd:element ref="ns4:MediaServiceMetadata" minOccurs="0"/>
                <xsd:element ref="ns4:MediaServiceFastMetadata" minOccurs="0"/>
                <xsd:element ref="ns4:MediaServiceAutoTags" minOccurs="0"/>
                <xsd:element ref="ns4:MediaServiceDateTaken" minOccurs="0"/>
                <xsd:element ref="ns4:MediaServiceOCR" minOccurs="0"/>
                <xsd:element ref="ns4:MediaServiceEventHashCode" minOccurs="0"/>
                <xsd:element ref="ns4:MediaServiceGenerationTime" minOccurs="0"/>
                <xsd:element ref="ns4:MediaServiceLocation" minOccurs="0"/>
                <xsd:element ref="ns4:MediaServiceAutoKeyPoints" minOccurs="0"/>
                <xsd:element ref="ns4:MediaServiceKeyPoint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59820ed5-34b9-4e81-b665-9af0cb7aca20" elementFormDefault="qualified">
    <xsd:import namespace="http://schemas.microsoft.com/office/2006/documentManagement/types"/>
    <xsd:import namespace="http://schemas.microsoft.com/office/infopath/2007/PartnerControls"/>
    <xsd:element name="TaxKeywordTaxHTField" ma:index="9" nillable="true" ma:taxonomy="true" ma:internalName="TaxKeywordTaxHTField" ma:taxonomyFieldName="TaxKeyword" ma:displayName="Enterprise Keywords" ma:fieldId="{23f27201-bee3-471e-b2e7-b64fd8b7ca38}" ma:taxonomyMulti="true" ma:sspId="447ce960-2eed-402e-805c-21ba1457341e" ma:termSetId="00000000-0000-0000-0000-000000000000" ma:anchorId="00000000-0000-0000-0000-000000000000" ma:open="true" ma:isKeyword="true">
      <xsd:complexType>
        <xsd:sequence>
          <xsd:element ref="pc:Terms" minOccurs="0" maxOccurs="1"/>
        </xsd:sequence>
      </xsd:complexType>
    </xsd:element>
    <xsd:element name="TaxCatchAll" ma:index="10" nillable="true" ma:displayName="Taxonomy Catch All Column" ma:description="" ma:hidden="true" ma:list="{4098d8d9-a245-4fe6-8af0-2a91f0ad04ab}" ma:internalName="TaxCatchAll" ma:showField="CatchAllData" ma:web="59820ed5-34b9-4e81-b665-9af0cb7aca20">
      <xsd:complexType>
        <xsd:complexContent>
          <xsd:extension base="dms:MultiChoiceLookup">
            <xsd:sequence>
              <xsd:element name="Value" type="dms:Lookup" maxOccurs="unbounded" minOccurs="0" nillable="true"/>
            </xsd:sequence>
          </xsd:extension>
        </xsd:complexContent>
      </xsd:complexType>
    </xsd:element>
    <xsd:element name="SharedWithDetails" ma:index="13" nillable="true" ma:displayName="Shared With Details" ma:description="" ma:internalName="SharedWithDetail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ea8bccdb-5d3f-43b5-baef-6a1057ea5996" elementFormDefault="qualified">
    <xsd:import namespace="http://schemas.microsoft.com/office/2006/documentManagement/types"/>
    <xsd:import namespace="http://schemas.microsoft.com/office/infopath/2007/PartnerControls"/>
    <xsd:element name="SharedWithUsers" ma:index="11"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ingHintHash" ma:index="12" nillable="true" ma:displayName="Sharing Hint Hash" ma:internalName="SharingHintHash"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735a140f-c361-422e-84e6-c725b26cc307" elementFormDefault="qualified">
    <xsd:import namespace="http://schemas.microsoft.com/office/2006/documentManagement/types"/>
    <xsd:import namespace="http://schemas.microsoft.com/office/infopath/2007/PartnerControls"/>
    <xsd:element name="MediaServiceMetadata" ma:index="14" nillable="true" ma:displayName="MediaServiceMetadata" ma:description="" ma:hidden="true" ma:internalName="MediaServiceMetadata" ma:readOnly="true">
      <xsd:simpleType>
        <xsd:restriction base="dms:Note"/>
      </xsd:simpleType>
    </xsd:element>
    <xsd:element name="MediaServiceFastMetadata" ma:index="15" nillable="true" ma:displayName="MediaServiceFastMetadata" ma:description="" ma:hidden="true" ma:internalName="MediaServiceFastMetadata" ma:readOnly="true">
      <xsd:simpleType>
        <xsd:restriction base="dms:Note"/>
      </xsd:simpleType>
    </xsd:element>
    <xsd:element name="MediaServiceAutoTags" ma:index="16" nillable="true" ma:displayName="MediaServiceAutoTags" ma:description="" ma:internalName="MediaServiceAutoTags" ma:readOnly="true">
      <xsd:simpleType>
        <xsd:restriction base="dms:Text"/>
      </xsd:simpleType>
    </xsd:element>
    <xsd:element name="MediaServiceDateTaken" ma:index="17" nillable="true" ma:displayName="MediaServiceDateTaken" ma:description="" ma:hidden="true" ma:internalName="MediaServiceDateTaken" ma:readOnly="true">
      <xsd:simpleType>
        <xsd:restriction base="dms:Text"/>
      </xsd:simpleType>
    </xsd:element>
    <xsd:element name="MediaServiceOCR" ma:index="18" nillable="true" ma:displayName="MediaServiceOCR" ma:internalName="MediaServiceOCR" ma:readOnly="true">
      <xsd:simpleType>
        <xsd:restriction base="dms:Note">
          <xsd:maxLength value="255"/>
        </xsd:restriction>
      </xsd:simpleType>
    </xsd:element>
    <xsd:element name="MediaServiceEventHashCode" ma:index="19" nillable="true" ma:displayName="MediaServiceEventHashCode" ma:hidden="true" ma:internalName="MediaServiceEventHashCode" ma:readOnly="true">
      <xsd:simpleType>
        <xsd:restriction base="dms:Text"/>
      </xsd:simpleType>
    </xsd:element>
    <xsd:element name="MediaServiceGenerationTime" ma:index="20" nillable="true" ma:displayName="MediaServiceGenerationTime" ma:hidden="true" ma:internalName="MediaServiceGenerationTime" ma:readOnly="true">
      <xsd:simpleType>
        <xsd:restriction base="dms:Text"/>
      </xsd:simpleType>
    </xsd:element>
    <xsd:element name="MediaServiceLocation" ma:index="21" nillable="true" ma:displayName="Location" ma:internalName="MediaServiceLocation" ma:readOnly="true">
      <xsd:simpleType>
        <xsd:restriction base="dms:Text"/>
      </xsd:simpleType>
    </xsd:element>
    <xsd:element name="MediaServiceAutoKeyPoints" ma:index="22" nillable="true" ma:displayName="MediaServiceAutoKeyPoints" ma:hidden="true" ma:internalName="MediaServiceAutoKeyPoints" ma:readOnly="true">
      <xsd:simpleType>
        <xsd:restriction base="dms:Note"/>
      </xsd:simpleType>
    </xsd:element>
    <xsd:element name="MediaServiceKeyPoints" ma:index="23" nillable="true" ma:displayName="KeyPoints" ma:internalName="MediaServiceKeyPoint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TaxKeywordTaxHTField xmlns="59820ed5-34b9-4e81-b665-9af0cb7aca20">
      <Terms xmlns="http://schemas.microsoft.com/office/infopath/2007/PartnerControls"/>
    </TaxKeywordTaxHTField>
    <TaxCatchAll xmlns="59820ed5-34b9-4e81-b665-9af0cb7aca20"/>
    <SharedWithUsers xmlns="ea8bccdb-5d3f-43b5-baef-6a1057ea5996">
      <UserInfo>
        <DisplayName>Robert Friant</DisplayName>
        <AccountId>229</AccountId>
        <AccountType/>
      </UserInfo>
    </SharedWithUsers>
  </documentManagement>
</p:properties>
</file>

<file path=customXml/itemProps1.xml><?xml version="1.0" encoding="utf-8"?>
<ds:datastoreItem xmlns:ds="http://schemas.openxmlformats.org/officeDocument/2006/customXml" ds:itemID="{834F2FE4-E725-4E8C-94F1-2F6A67BA8437}">
  <ds:schemaRefs>
    <ds:schemaRef ds:uri="http://schemas.microsoft.com/sharepoint/v3/contenttype/forms"/>
  </ds:schemaRefs>
</ds:datastoreItem>
</file>

<file path=customXml/itemProps2.xml><?xml version="1.0" encoding="utf-8"?>
<ds:datastoreItem xmlns:ds="http://schemas.openxmlformats.org/officeDocument/2006/customXml" ds:itemID="{39CFFD3B-C5FD-46CE-A03D-803F110BFF82}">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59820ed5-34b9-4e81-b665-9af0cb7aca20"/>
    <ds:schemaRef ds:uri="ea8bccdb-5d3f-43b5-baef-6a1057ea5996"/>
    <ds:schemaRef ds:uri="735a140f-c361-422e-84e6-c725b26cc307"/>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92DAE31E-10B2-4F64-BCE0-1BF606752CB4}">
  <ds:schemaRefs>
    <ds:schemaRef ds:uri="http://schemas.openxmlformats.org/package/2006/metadata/core-properties"/>
    <ds:schemaRef ds:uri="http://purl.org/dc/terms/"/>
    <ds:schemaRef ds:uri="735a140f-c361-422e-84e6-c725b26cc307"/>
    <ds:schemaRef ds:uri="ea8bccdb-5d3f-43b5-baef-6a1057ea5996"/>
    <ds:schemaRef ds:uri="http://schemas.microsoft.com/office/2006/documentManagement/types"/>
    <ds:schemaRef ds:uri="http://schemas.microsoft.com/office/2006/metadata/properties"/>
    <ds:schemaRef ds:uri="http://purl.org/dc/elements/1.1/"/>
    <ds:schemaRef ds:uri="http://schemas.microsoft.com/office/infopath/2007/PartnerControls"/>
    <ds:schemaRef ds:uri="59820ed5-34b9-4e81-b665-9af0cb7aca20"/>
    <ds:schemaRef ds:uri="http://www.w3.org/XML/1998/namespace"/>
    <ds:schemaRef ds:uri="http://purl.org/dc/dcmitype/"/>
  </ds:schemaRefs>
</ds:datastoreItem>
</file>

<file path=docProps/app.xml><?xml version="1.0" encoding="utf-8"?>
<Properties xmlns="http://schemas.openxmlformats.org/officeDocument/2006/extended-properties" xmlns:vt="http://schemas.openxmlformats.org/officeDocument/2006/docPropsVTypes">
  <Template>CSH_PowerPointTemplate_Complete Deck_2018</Template>
  <TotalTime>1106</TotalTime>
  <Words>6519</Words>
  <Application>Microsoft Office PowerPoint</Application>
  <PresentationFormat>On-screen Show (4:3)</PresentationFormat>
  <Paragraphs>532</Paragraphs>
  <Slides>40</Slides>
  <Notes>40</Notes>
  <HiddenSlides>0</HiddenSlides>
  <MMClips>0</MMClips>
  <ScaleCrop>false</ScaleCrop>
  <HeadingPairs>
    <vt:vector size="6" baseType="variant">
      <vt:variant>
        <vt:lpstr>Fonts Used</vt:lpstr>
      </vt:variant>
      <vt:variant>
        <vt:i4>9</vt:i4>
      </vt:variant>
      <vt:variant>
        <vt:lpstr>Theme</vt:lpstr>
      </vt:variant>
      <vt:variant>
        <vt:i4>4</vt:i4>
      </vt:variant>
      <vt:variant>
        <vt:lpstr>Slide Titles</vt:lpstr>
      </vt:variant>
      <vt:variant>
        <vt:i4>40</vt:i4>
      </vt:variant>
    </vt:vector>
  </HeadingPairs>
  <TitlesOfParts>
    <vt:vector size="53" baseType="lpstr">
      <vt:lpstr>Arial</vt:lpstr>
      <vt:lpstr>Arial,Sans-Serif</vt:lpstr>
      <vt:lpstr>Calibri</vt:lpstr>
      <vt:lpstr>Calibri Light</vt:lpstr>
      <vt:lpstr>Lato</vt:lpstr>
      <vt:lpstr>Perpetua</vt:lpstr>
      <vt:lpstr>Times</vt:lpstr>
      <vt:lpstr>Wingdings</vt:lpstr>
      <vt:lpstr>Wingdings 2</vt:lpstr>
      <vt:lpstr>CSH_PowerPointTemplate_Complete Deck_2018</vt:lpstr>
      <vt:lpstr>1_Frame</vt:lpstr>
      <vt:lpstr>Office Theme</vt:lpstr>
      <vt:lpstr>2_Office Theme</vt:lpstr>
      <vt:lpstr>PowerPoint Presentation</vt:lpstr>
      <vt:lpstr>Eviction Prevention in Supportive Housing  </vt:lpstr>
      <vt:lpstr>Welcome!</vt:lpstr>
      <vt:lpstr>Welcome!</vt:lpstr>
      <vt:lpstr>PowerPoint Presentation</vt:lpstr>
      <vt:lpstr>Meet the Presenters</vt:lpstr>
      <vt:lpstr>About CSH</vt:lpstr>
      <vt:lpstr>PowerPoint Presentation</vt:lpstr>
      <vt:lpstr>What We Do</vt:lpstr>
      <vt:lpstr>Who Is  SHPA ?</vt:lpstr>
      <vt:lpstr>What SHPA Does</vt:lpstr>
      <vt:lpstr>What does Eviction Prevention Mean to You? </vt:lpstr>
      <vt:lpstr>First Things First! </vt:lpstr>
      <vt:lpstr>Lease Up</vt:lpstr>
      <vt:lpstr>Educating Landlords</vt:lpstr>
      <vt:lpstr>Educating Landlords</vt:lpstr>
      <vt:lpstr>Engagement to Ensure Housing Stability</vt:lpstr>
      <vt:lpstr>Confidentiality of Protected Health Information</vt:lpstr>
      <vt:lpstr>Embracing Good Tension</vt:lpstr>
      <vt:lpstr>Signs of a Healthy Relationship with a Landlord</vt:lpstr>
      <vt:lpstr>Educating Tenants: Federal Laws</vt:lpstr>
      <vt:lpstr>Educate Tenants: Lease Agreement</vt:lpstr>
      <vt:lpstr>Landlord Law is not Legal</vt:lpstr>
      <vt:lpstr>Common Risks for Housing Instability</vt:lpstr>
      <vt:lpstr>1. Mitigating Non-Payment of Rent</vt:lpstr>
      <vt:lpstr>2. Mitigating Behavior Issues</vt:lpstr>
      <vt:lpstr>3. Mitigating Neglect or Damage to the Unit</vt:lpstr>
      <vt:lpstr>LeeAnn</vt:lpstr>
      <vt:lpstr>In the Case of an Eviction</vt:lpstr>
      <vt:lpstr>In the Case of an Eviction</vt:lpstr>
      <vt:lpstr>In the Case of Eviction</vt:lpstr>
      <vt:lpstr>In the Case of Eviction</vt:lpstr>
      <vt:lpstr>In the Case of Eviction</vt:lpstr>
      <vt:lpstr>The Importance of Keeping Landlords Happy</vt:lpstr>
      <vt:lpstr>Showing Appreciation</vt:lpstr>
      <vt:lpstr>Dialogue</vt:lpstr>
      <vt:lpstr>PowerPoint Presentation</vt:lpstr>
      <vt:lpstr>PowerPoint Presentation</vt:lpstr>
      <vt:lpstr>PowerPoint Presentation</vt:lpstr>
      <vt:lpstr>Upcoming Activities </vt:lpstr>
    </vt:vector>
  </TitlesOfParts>
  <Company>CorpSH</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Johnna Lowe</dc:creator>
  <cp:lastModifiedBy>David Esposito-Leef</cp:lastModifiedBy>
  <cp:revision>37</cp:revision>
  <dcterms:created xsi:type="dcterms:W3CDTF">2018-03-14T16:27:35Z</dcterms:created>
  <dcterms:modified xsi:type="dcterms:W3CDTF">2020-03-19T16:22:56Z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0x0101003B0B632A13F2BA46B146522548663DE6</vt:lpwstr>
  </property>
  <property fmtid="{D5CDD505-2E9C-101B-9397-08002B2CF9AE}" pid="3" name="TaxKeyword">
    <vt:lpwstr/>
  </property>
</Properties>
</file>