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wmf" ContentType="image/x-wm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Lst>
  <p:notesMasterIdLst>
    <p:notesMasterId r:id="rId16"/>
  </p:notesMasterIdLst>
  <p:sldIdLst>
    <p:sldId id="431" r:id="rId5"/>
    <p:sldId id="427" r:id="rId6"/>
    <p:sldId id="424" r:id="rId7"/>
    <p:sldId id="490" r:id="rId8"/>
    <p:sldId id="265" r:id="rId9"/>
    <p:sldId id="489" r:id="rId10"/>
    <p:sldId id="430" r:id="rId11"/>
    <p:sldId id="494" r:id="rId12"/>
    <p:sldId id="495" r:id="rId13"/>
    <p:sldId id="496" r:id="rId14"/>
    <p:sldId id="493" r:id="rId1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778" autoAdjust="0"/>
    <p:restoredTop sz="75882" autoAdjust="0"/>
  </p:normalViewPr>
  <p:slideViewPr>
    <p:cSldViewPr snapToGrid="0">
      <p:cViewPr varScale="1">
        <p:scale>
          <a:sx n="86" d="100"/>
          <a:sy n="86" d="100"/>
        </p:scale>
        <p:origin x="1506" y="60"/>
      </p:cViewPr>
      <p:guideLst/>
    </p:cSldViewPr>
  </p:slideViewPr>
  <p:outlineViewPr>
    <p:cViewPr>
      <p:scale>
        <a:sx n="33" d="100"/>
        <a:sy n="33" d="100"/>
      </p:scale>
      <p:origin x="0" y="0"/>
    </p:cViewPr>
  </p:outlineViewPr>
  <p:notesTextViewPr>
    <p:cViewPr>
      <p:scale>
        <a:sx n="1" d="1"/>
        <a:sy n="1" d="1"/>
      </p:scale>
      <p:origin x="0" y="0"/>
    </p:cViewPr>
  </p:notesTextViewPr>
  <p:notesViewPr>
    <p:cSldViewPr snapToGrid="0">
      <p:cViewPr varScale="1">
        <p:scale>
          <a:sx n="86" d="100"/>
          <a:sy n="86" d="100"/>
        </p:scale>
        <p:origin x="3864" y="108"/>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viewProps" Target="viewProps.xml"/><Relationship Id="rId3" Type="http://schemas.openxmlformats.org/officeDocument/2006/relationships/customXml" Target="../customXml/item3.xml"/><Relationship Id="rId21" Type="http://schemas.microsoft.com/office/2016/11/relationships/changesInfo" Target="changesInfos/changesInfo1.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presProps" Target="presProps.xml"/><Relationship Id="rId2" Type="http://schemas.openxmlformats.org/officeDocument/2006/relationships/customXml" Target="../customXml/item2.xml"/><Relationship Id="rId16" Type="http://schemas.openxmlformats.org/officeDocument/2006/relationships/notesMaster" Target="notesMasters/notesMaster1.xml"/><Relationship Id="rId20" Type="http://schemas.openxmlformats.org/officeDocument/2006/relationships/tableStyles" Target="tableStyle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5" Type="http://schemas.openxmlformats.org/officeDocument/2006/relationships/slide" Target="slides/slide1.xml"/><Relationship Id="rId15" Type="http://schemas.openxmlformats.org/officeDocument/2006/relationships/slide" Target="slides/slide11.xml"/><Relationship Id="rId10" Type="http://schemas.openxmlformats.org/officeDocument/2006/relationships/slide" Target="slides/slide6.xml"/><Relationship Id="rId19" Type="http://schemas.openxmlformats.org/officeDocument/2006/relationships/theme" Target="theme/theme1.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David Esposito" userId="eb1e6293-ed5f-46c7-bbda-e1acb8138939" providerId="ADAL" clId="{7FF15BFA-8BFE-473A-82C5-E335112B0201}"/>
    <pc:docChg chg="modSld">
      <pc:chgData name="David Esposito" userId="eb1e6293-ed5f-46c7-bbda-e1acb8138939" providerId="ADAL" clId="{7FF15BFA-8BFE-473A-82C5-E335112B0201}" dt="2022-04-21T16:21:29.672" v="13" actId="20577"/>
      <pc:docMkLst>
        <pc:docMk/>
      </pc:docMkLst>
      <pc:sldChg chg="modSp mod">
        <pc:chgData name="David Esposito" userId="eb1e6293-ed5f-46c7-bbda-e1acb8138939" providerId="ADAL" clId="{7FF15BFA-8BFE-473A-82C5-E335112B0201}" dt="2022-04-21T16:21:29.672" v="13" actId="20577"/>
        <pc:sldMkLst>
          <pc:docMk/>
          <pc:sldMk cId="3271889185" sldId="431"/>
        </pc:sldMkLst>
        <pc:spChg chg="mod">
          <ac:chgData name="David Esposito" userId="eb1e6293-ed5f-46c7-bbda-e1acb8138939" providerId="ADAL" clId="{7FF15BFA-8BFE-473A-82C5-E335112B0201}" dt="2022-04-21T16:21:29.672" v="13" actId="20577"/>
          <ac:spMkLst>
            <pc:docMk/>
            <pc:sldMk cId="3271889185" sldId="431"/>
            <ac:spMk id="6" creationId="{AC049604-479C-49FA-8EAE-0532B943AECC}"/>
          </ac:spMkLst>
        </pc:spChg>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90775381-2FB3-4153-A097-C0AE72D61B4A}" type="datetimeFigureOut">
              <a:rPr lang="en-US" smtClean="0"/>
              <a:t>4/21/2022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DF7DD15-6B95-44C5-BF6E-1B1D7C7812C2}" type="slidenum">
              <a:rPr lang="en-US" smtClean="0"/>
              <a:t>‹#›</a:t>
            </a:fld>
            <a:endParaRPr lang="en-US"/>
          </a:p>
        </p:txBody>
      </p:sp>
    </p:spTree>
    <p:extLst>
      <p:ext uri="{BB962C8B-B14F-4D97-AF65-F5344CB8AC3E}">
        <p14:creationId xmlns:p14="http://schemas.microsoft.com/office/powerpoint/2010/main" val="252525921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Welcome to today’s EBP training, Integrating Core Competencies – Application Session</a:t>
            </a:r>
          </a:p>
          <a:p>
            <a:endParaRPr lang="en-US" dirty="0"/>
          </a:p>
          <a:p>
            <a:r>
              <a:rPr lang="en-US" dirty="0"/>
              <a:t>This training will be recorded and made available on SHPA’s website in a few days. </a:t>
            </a:r>
          </a:p>
        </p:txBody>
      </p:sp>
      <p:sp>
        <p:nvSpPr>
          <p:cNvPr id="4" name="Slide Number Placeholder 3"/>
          <p:cNvSpPr>
            <a:spLocks noGrp="1"/>
          </p:cNvSpPr>
          <p:nvPr>
            <p:ph type="sldNum" sz="quarter" idx="5"/>
          </p:nvPr>
        </p:nvSpPr>
        <p:spPr/>
        <p:txBody>
          <a:bodyPr/>
          <a:lstStyle/>
          <a:p>
            <a:fld id="{DDF7DD15-6B95-44C5-BF6E-1B1D7C7812C2}" type="slidenum">
              <a:rPr lang="en-US" smtClean="0"/>
              <a:t>1</a:t>
            </a:fld>
            <a:endParaRPr lang="en-US"/>
          </a:p>
        </p:txBody>
      </p:sp>
    </p:spTree>
    <p:extLst>
      <p:ext uri="{BB962C8B-B14F-4D97-AF65-F5344CB8AC3E}">
        <p14:creationId xmlns:p14="http://schemas.microsoft.com/office/powerpoint/2010/main" val="34285386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SHPA is a statewide Membership organization, our members are primarily non-profit social service organizations, that provide housing and services to persons who are experiencing homelessness, at-risk of homelessness or unnecessary institutionalization and/or experiencing chronic disabilities such as mental health, substance use disorder, HIV/AID’s, physical or intellectual development disabilities. Additional membership includes, developers, Continua of care, and other organizations with a desire to align and band together to address the issues of homelessness and unnecessary institutionalization in the State of Illinois. </a:t>
            </a:r>
          </a:p>
          <a:p>
            <a:endParaRPr lang="en-US" dirty="0"/>
          </a:p>
          <a:p>
            <a:r>
              <a:rPr lang="en-US" b="1" dirty="0"/>
              <a:t>SHPA Mission </a:t>
            </a:r>
          </a:p>
          <a:p>
            <a:r>
              <a:rPr lang="en-US" dirty="0"/>
              <a:t>   Our mission is to expand supportive housing across the state of Illinois and advocate for increased resources for the support services</a:t>
            </a:r>
          </a:p>
          <a:p>
            <a:pPr marL="0" indent="0">
              <a:buFont typeface="Arial" panose="020B0604020202020204" pitchFamily="34" charset="0"/>
              <a:buNone/>
            </a:pPr>
            <a:endParaRPr lang="en-US" dirty="0"/>
          </a:p>
          <a:p>
            <a:r>
              <a:rPr lang="en-US" dirty="0"/>
              <a:t>Achieved through:</a:t>
            </a:r>
          </a:p>
          <a:p>
            <a:r>
              <a:rPr lang="en-US" dirty="0"/>
              <a:t>* Knitting our membership into a strong advocacy voice at both the state and federal levels of government</a:t>
            </a:r>
          </a:p>
          <a:p>
            <a:pPr marL="174698" indent="-174698">
              <a:buFont typeface="Arial" panose="020B0604020202020204" pitchFamily="34" charset="0"/>
              <a:buChar char="•"/>
            </a:pPr>
            <a:r>
              <a:rPr lang="en-US" dirty="0"/>
              <a:t>Building capacity of our provider members in supportive housing operations and the delivery of evidence-based practices of service through our training and technical assistance program</a:t>
            </a:r>
          </a:p>
          <a:p>
            <a:pPr marL="174698" indent="-174698">
              <a:buFont typeface="Arial" panose="020B0604020202020204" pitchFamily="34" charset="0"/>
              <a:buChar char="•"/>
            </a:pPr>
            <a:r>
              <a:rPr lang="en-US" dirty="0"/>
              <a:t>Provide leadership and empowerment training and provide platform for persons with lived experience to tell their stories and engage in local, statewide advocacy campaigns. </a:t>
            </a:r>
          </a:p>
          <a:p>
            <a:endParaRPr lang="en-US" b="1" dirty="0"/>
          </a:p>
          <a:p>
            <a:r>
              <a:rPr lang="en-US" b="1" dirty="0"/>
              <a:t>Program Services</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US" dirty="0"/>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US" b="1" dirty="0"/>
              <a:t>Advocacy: </a:t>
            </a:r>
          </a:p>
          <a:p>
            <a:pPr marL="171450" indent="-171450">
              <a:buFont typeface="Arial" panose="020B0604020202020204" pitchFamily="34" charset="0"/>
              <a:buChar char="•"/>
            </a:pPr>
            <a:r>
              <a:rPr lang="en-US" dirty="0"/>
              <a:t>Increase Resources for the development of supportive housing and supportive services</a:t>
            </a:r>
          </a:p>
          <a:p>
            <a:pPr marL="171450" indent="-171450">
              <a:buFont typeface="Arial" panose="020B0604020202020204" pitchFamily="34" charset="0"/>
              <a:buChar char="•"/>
            </a:pPr>
            <a:r>
              <a:rPr lang="en-US" dirty="0"/>
              <a:t>Program, Policy and Systemic changes – with an underlying focus on equity</a:t>
            </a:r>
          </a:p>
          <a:p>
            <a:pPr marL="171450" indent="-171450">
              <a:buFont typeface="Arial" panose="020B0604020202020204" pitchFamily="34" charset="0"/>
              <a:buChar char="•"/>
            </a:pPr>
            <a:r>
              <a:rPr lang="en-US" dirty="0"/>
              <a:t>Streamlining the process for developing and operating supportive housing</a:t>
            </a:r>
          </a:p>
          <a:p>
            <a:endParaRPr lang="en-US" dirty="0"/>
          </a:p>
          <a:p>
            <a:pPr marL="171450" indent="-171450">
              <a:buFont typeface="Arial" panose="020B0604020202020204" pitchFamily="34" charset="0"/>
              <a:buChar char="•"/>
            </a:pPr>
            <a:endParaRPr lang="en-US" dirty="0"/>
          </a:p>
          <a:p>
            <a:pPr marL="0" indent="0">
              <a:buFont typeface="Arial" panose="020B0604020202020204" pitchFamily="34" charset="0"/>
              <a:buNone/>
            </a:pPr>
            <a:r>
              <a:rPr lang="en-US" b="1" dirty="0"/>
              <a:t>Training &amp; Technical Assistance</a:t>
            </a:r>
          </a:p>
          <a:p>
            <a:pPr marL="171450" indent="-171450">
              <a:buFont typeface="Arial" panose="020B0604020202020204" pitchFamily="34" charset="0"/>
              <a:buChar char="•"/>
            </a:pPr>
            <a:r>
              <a:rPr lang="en-US" dirty="0"/>
              <a:t>Support SHPA members and not-profit organizations to develop the capacity for providing supportive housing, through quality supportive housing operations and the delivery of evidence-based practices such as Housing First, harm Reduction, Trauma-Informed Care, Motivational interviewing and </a:t>
            </a:r>
          </a:p>
          <a:p>
            <a:pPr marL="171450" indent="-171450">
              <a:buFont typeface="Arial" panose="020B0604020202020204" pitchFamily="34" charset="0"/>
              <a:buChar char="•"/>
            </a:pPr>
            <a:r>
              <a:rPr lang="en-US" dirty="0"/>
              <a:t>State Team Lead and Technical Assistance Support for SOAR (SSI/SSDI Outreach </a:t>
            </a:r>
          </a:p>
          <a:p>
            <a:pPr marL="171450" indent="-171450">
              <a:buFont typeface="Arial" panose="020B0604020202020204" pitchFamily="34" charset="0"/>
              <a:buChar char="•"/>
            </a:pPr>
            <a:endParaRPr lang="en-US" dirty="0"/>
          </a:p>
          <a:p>
            <a:pPr marL="0" indent="0">
              <a:buFont typeface="Arial" panose="020B0604020202020204" pitchFamily="34" charset="0"/>
              <a:buNone/>
            </a:pPr>
            <a:r>
              <a:rPr lang="en-US" b="1" dirty="0"/>
              <a:t>Resident Leadership &amp; Empowerment</a:t>
            </a:r>
          </a:p>
          <a:p>
            <a:pPr marL="171450" indent="-171450">
              <a:buFont typeface="Arial" panose="020B0604020202020204" pitchFamily="34" charset="0"/>
              <a:buChar char="•"/>
            </a:pPr>
            <a:r>
              <a:rPr lang="en-US" dirty="0"/>
              <a:t>Engage persons with lived experience to develop leaders, through training on telling their story and participating in advocacy activities at the local, state, and federal level. </a:t>
            </a:r>
          </a:p>
          <a:p>
            <a:pPr marL="171450" indent="-171450">
              <a:buFont typeface="Arial" panose="020B0604020202020204" pitchFamily="34" charset="0"/>
              <a:buChar char="•"/>
            </a:pPr>
            <a:endParaRPr lang="en-US" dirty="0"/>
          </a:p>
          <a:p>
            <a:pPr marL="171450" indent="-171450">
              <a:buFont typeface="Arial" panose="020B0604020202020204" pitchFamily="34" charset="0"/>
              <a:buChar char="•"/>
            </a:pPr>
            <a:endParaRPr lang="en-US" dirty="0"/>
          </a:p>
          <a:p>
            <a:pPr marL="171450" indent="-171450">
              <a:buFont typeface="Arial" panose="020B0604020202020204" pitchFamily="34" charset="0"/>
              <a:buChar char="•"/>
            </a:pPr>
            <a:r>
              <a:rPr lang="en-US" b="1" dirty="0"/>
              <a:t>Other Services</a:t>
            </a:r>
          </a:p>
          <a:p>
            <a:pPr marL="285750" indent="-285750">
              <a:spcAft>
                <a:spcPts val="1200"/>
              </a:spcAft>
              <a:buFont typeface="Arial" panose="020B0604020202020204" pitchFamily="34" charset="0"/>
              <a:buChar char="•"/>
            </a:pPr>
            <a:r>
              <a:rPr lang="en-US" dirty="0"/>
              <a:t>SHPA strives to be the communication HUB on issues and activities related to </a:t>
            </a:r>
            <a:r>
              <a:rPr lang="en-US" sz="1200" dirty="0">
                <a:solidFill>
                  <a:schemeClr val="accent2">
                    <a:lumMod val="75000"/>
                  </a:schemeClr>
                </a:solidFill>
              </a:rPr>
              <a:t>on State and Federal budget and policy Issues, Training Opportunities and more through Monthly Memo</a:t>
            </a:r>
          </a:p>
          <a:p>
            <a:pPr marL="285750" indent="-285750">
              <a:spcAft>
                <a:spcPts val="1200"/>
              </a:spcAft>
              <a:buFont typeface="Arial" panose="020B0604020202020204" pitchFamily="34" charset="0"/>
              <a:buChar char="•"/>
            </a:pPr>
            <a:r>
              <a:rPr lang="en-US" sz="1200" dirty="0">
                <a:solidFill>
                  <a:schemeClr val="accent2">
                    <a:lumMod val="75000"/>
                  </a:schemeClr>
                </a:solidFill>
              </a:rPr>
              <a:t>Provide Opportunities for members to connect with one another across the state at our Spring &amp; Fall Conference and regular conference calls. </a:t>
            </a:r>
          </a:p>
          <a:p>
            <a:pPr marL="285750" indent="-285750">
              <a:spcAft>
                <a:spcPts val="1200"/>
              </a:spcAft>
              <a:buFont typeface="Arial" panose="020B0604020202020204" pitchFamily="34" charset="0"/>
              <a:buChar char="•"/>
            </a:pPr>
            <a:r>
              <a:rPr lang="en-US" sz="1200" dirty="0">
                <a:solidFill>
                  <a:schemeClr val="accent2">
                    <a:lumMod val="75000"/>
                  </a:schemeClr>
                </a:solidFill>
              </a:rPr>
              <a:t>Supportive Housing Mapping Project</a:t>
            </a:r>
            <a:endParaRPr lang="en-US" dirty="0"/>
          </a:p>
          <a:p>
            <a:endParaRPr lang="en-US" dirty="0"/>
          </a:p>
        </p:txBody>
      </p:sp>
      <p:sp>
        <p:nvSpPr>
          <p:cNvPr id="4" name="Slide Number Placeholder 3"/>
          <p:cNvSpPr>
            <a:spLocks noGrp="1"/>
          </p:cNvSpPr>
          <p:nvPr>
            <p:ph type="sldNum" sz="quarter" idx="5"/>
          </p:nvPr>
        </p:nvSpPr>
        <p:spPr/>
        <p:txBody>
          <a:bodyPr/>
          <a:lstStyle/>
          <a:p>
            <a:fld id="{DDF7DD15-6B95-44C5-BF6E-1B1D7C7812C2}" type="slidenum">
              <a:rPr lang="en-US" smtClean="0"/>
              <a:t>2</a:t>
            </a:fld>
            <a:endParaRPr lang="en-US"/>
          </a:p>
        </p:txBody>
      </p:sp>
    </p:spTree>
    <p:extLst>
      <p:ext uri="{BB962C8B-B14F-4D97-AF65-F5344CB8AC3E}">
        <p14:creationId xmlns:p14="http://schemas.microsoft.com/office/powerpoint/2010/main" val="138661678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96913" y="1162050"/>
            <a:ext cx="3567112" cy="2008188"/>
          </a:xfrm>
        </p:spPr>
      </p:sp>
      <p:sp>
        <p:nvSpPr>
          <p:cNvPr id="3" name="Notes Placeholder 2"/>
          <p:cNvSpPr>
            <a:spLocks noGrp="1"/>
          </p:cNvSpPr>
          <p:nvPr>
            <p:ph type="body" idx="1"/>
          </p:nvPr>
        </p:nvSpPr>
        <p:spPr>
          <a:xfrm>
            <a:off x="700414" y="3172496"/>
            <a:ext cx="5354022" cy="5761485"/>
          </a:xfrm>
        </p:spPr>
        <p:txBody>
          <a:bodyPr/>
          <a:lstStyle/>
          <a:p>
            <a:pPr marL="0" indent="0">
              <a:buNone/>
            </a:pPr>
            <a:endParaRPr lang="en-US" baseline="0" dirty="0"/>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b="1" dirty="0">
                <a:solidFill>
                  <a:srgbClr val="434343"/>
                </a:solidFill>
                <a:effectLst/>
                <a:latin typeface="Arial" panose="020B0604020202020204" pitchFamily="34" charset="0"/>
                <a:ea typeface="Calibri" panose="020F0502020204030204" pitchFamily="34" charset="0"/>
              </a:rPr>
              <a:t>Before, we begin our program I must take this opportunity to THANK </a:t>
            </a:r>
            <a:r>
              <a:rPr lang="en-US" sz="1800" dirty="0">
                <a:solidFill>
                  <a:srgbClr val="434343"/>
                </a:solidFill>
                <a:effectLst/>
                <a:latin typeface="Arial" panose="020B0604020202020204" pitchFamily="34" charset="0"/>
                <a:ea typeface="Calibri" panose="020F0502020204030204" pitchFamily="34" charset="0"/>
              </a:rPr>
              <a:t>all of our members, partners, and generous supporters who support our work. We couldn’t accomplish all that we do without their support. </a:t>
            </a:r>
          </a:p>
          <a:p>
            <a:pPr marL="0" marR="0" lvl="0" indent="0" algn="l" defTabSz="914400" rtl="0" eaLnBrk="1" fontAlgn="auto" latinLnBrk="0" hangingPunct="1">
              <a:lnSpc>
                <a:spcPct val="150000"/>
              </a:lnSpc>
              <a:spcBef>
                <a:spcPts val="0"/>
              </a:spcBef>
              <a:spcAft>
                <a:spcPts val="900"/>
              </a:spcAft>
              <a:buClrTx/>
              <a:buSzTx/>
              <a:buFontTx/>
              <a:buNone/>
              <a:tabLst/>
              <a:defRPr/>
            </a:pPr>
            <a:endParaRPr lang="en-US" sz="1800" dirty="0">
              <a:solidFill>
                <a:srgbClr val="434343"/>
              </a:solidFill>
              <a:effectLst/>
              <a:latin typeface="Arial" panose="020B0604020202020204" pitchFamily="34" charset="0"/>
              <a:ea typeface="Calibri" panose="020F0502020204030204" pitchFamily="34"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dirty="0">
                <a:solidFill>
                  <a:srgbClr val="434343"/>
                </a:solidFill>
                <a:effectLst/>
                <a:latin typeface="Arial" panose="020B0604020202020204" pitchFamily="34" charset="0"/>
                <a:ea typeface="Calibri" panose="020F0502020204030204" pitchFamily="34" charset="0"/>
              </a:rPr>
              <a:t>At this time, I would like to introduce Melissa Calloway from Ameren Illinois, to welcome you and briefly tell you about programs offered by Ameren Illinois. </a:t>
            </a:r>
          </a:p>
          <a:p>
            <a:pPr marL="0" marR="0" lvl="0" indent="0" algn="l" defTabSz="914400" rtl="0" eaLnBrk="1" fontAlgn="auto" latinLnBrk="0" hangingPunct="1">
              <a:lnSpc>
                <a:spcPct val="150000"/>
              </a:lnSpc>
              <a:spcBef>
                <a:spcPts val="0"/>
              </a:spcBef>
              <a:spcAft>
                <a:spcPts val="900"/>
              </a:spcAft>
              <a:buClrTx/>
              <a:buSzTx/>
              <a:buFontTx/>
              <a:buNone/>
              <a:tabLst/>
              <a:defRPr/>
            </a:pPr>
            <a:endParaRPr lang="en-US" sz="1800" dirty="0">
              <a:solidFill>
                <a:srgbClr val="434343"/>
              </a:solidFill>
              <a:effectLst/>
              <a:latin typeface="Arial" panose="020B0604020202020204" pitchFamily="34" charset="0"/>
              <a:ea typeface="Calibri" panose="020F0502020204030204" pitchFamily="34"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dirty="0">
                <a:solidFill>
                  <a:srgbClr val="434343"/>
                </a:solidFill>
                <a:effectLst/>
                <a:latin typeface="Arial" panose="020B0604020202020204" pitchFamily="34" charset="0"/>
                <a:ea typeface="Calibri" panose="020F0502020204030204" pitchFamily="34" charset="0"/>
              </a:rPr>
              <a:t> </a:t>
            </a:r>
          </a:p>
          <a:p>
            <a:pPr lvl="1"/>
            <a:endParaRPr lang="en-US" sz="1400" dirty="0"/>
          </a:p>
        </p:txBody>
      </p:sp>
      <p:sp>
        <p:nvSpPr>
          <p:cNvPr id="4" name="Slide Number Placeholder 3"/>
          <p:cNvSpPr>
            <a:spLocks noGrp="1"/>
          </p:cNvSpPr>
          <p:nvPr>
            <p:ph type="sldNum" sz="quarter" idx="10"/>
          </p:nvPr>
        </p:nvSpPr>
        <p:spPr/>
        <p:txBody>
          <a:bodyPr/>
          <a:lstStyle/>
          <a:p>
            <a:fld id="{0112418C-5289-40D7-8579-CAF48A4DD257}" type="slidenum">
              <a:rPr lang="en-US" smtClean="0"/>
              <a:t>3</a:t>
            </a:fld>
            <a:endParaRPr lang="en-US"/>
          </a:p>
        </p:txBody>
      </p:sp>
    </p:spTree>
    <p:extLst>
      <p:ext uri="{BB962C8B-B14F-4D97-AF65-F5344CB8AC3E}">
        <p14:creationId xmlns:p14="http://schemas.microsoft.com/office/powerpoint/2010/main" val="166908473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96913" y="1162050"/>
            <a:ext cx="3567112" cy="2008188"/>
          </a:xfrm>
        </p:spPr>
      </p:sp>
      <p:sp>
        <p:nvSpPr>
          <p:cNvPr id="3" name="Notes Placeholder 2"/>
          <p:cNvSpPr>
            <a:spLocks noGrp="1"/>
          </p:cNvSpPr>
          <p:nvPr>
            <p:ph type="body" idx="1"/>
          </p:nvPr>
        </p:nvSpPr>
        <p:spPr>
          <a:xfrm>
            <a:off x="700414" y="3172496"/>
            <a:ext cx="5354022" cy="5761485"/>
          </a:xfrm>
        </p:spPr>
        <p:txBody>
          <a:bodyPr/>
          <a:lstStyle/>
          <a:p>
            <a:pPr marL="0" indent="0">
              <a:buNone/>
            </a:pPr>
            <a:endParaRPr lang="en-US" baseline="0" dirty="0"/>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b="1" dirty="0">
                <a:solidFill>
                  <a:srgbClr val="434343"/>
                </a:solidFill>
                <a:effectLst/>
                <a:latin typeface="Arial" panose="020B0604020202020204" pitchFamily="34" charset="0"/>
                <a:ea typeface="Calibri" panose="020F0502020204030204" pitchFamily="34" charset="0"/>
              </a:rPr>
              <a:t>Before, we begin our program I must take this opportunity to THANK </a:t>
            </a:r>
            <a:r>
              <a:rPr lang="en-US" sz="1800" dirty="0">
                <a:solidFill>
                  <a:srgbClr val="434343"/>
                </a:solidFill>
                <a:effectLst/>
                <a:latin typeface="Arial" panose="020B0604020202020204" pitchFamily="34" charset="0"/>
                <a:ea typeface="Calibri" panose="020F0502020204030204" pitchFamily="34" charset="0"/>
              </a:rPr>
              <a:t>all of our members, partners, and generous supporters who support our work. We couldn’t accomplish all that we do without their support. </a:t>
            </a:r>
          </a:p>
          <a:p>
            <a:pPr marL="0" marR="0" lvl="0" indent="0" algn="l" defTabSz="914400" rtl="0" eaLnBrk="1" fontAlgn="auto" latinLnBrk="0" hangingPunct="1">
              <a:lnSpc>
                <a:spcPct val="150000"/>
              </a:lnSpc>
              <a:spcBef>
                <a:spcPts val="0"/>
              </a:spcBef>
              <a:spcAft>
                <a:spcPts val="900"/>
              </a:spcAft>
              <a:buClrTx/>
              <a:buSzTx/>
              <a:buFontTx/>
              <a:buNone/>
              <a:tabLst/>
              <a:defRPr/>
            </a:pPr>
            <a:endParaRPr lang="en-US" sz="1800" dirty="0">
              <a:solidFill>
                <a:srgbClr val="434343"/>
              </a:solidFill>
              <a:effectLst/>
              <a:latin typeface="Arial" panose="020B0604020202020204" pitchFamily="34" charset="0"/>
              <a:ea typeface="Calibri" panose="020F0502020204030204" pitchFamily="34"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dirty="0">
                <a:solidFill>
                  <a:srgbClr val="434343"/>
                </a:solidFill>
                <a:effectLst/>
                <a:latin typeface="Arial" panose="020B0604020202020204" pitchFamily="34" charset="0"/>
                <a:ea typeface="Calibri" panose="020F0502020204030204" pitchFamily="34" charset="0"/>
              </a:rPr>
              <a:t>At this time, I would like to introduce Melissa Calloway from Ameren Illinois, to welcome you and briefly tell you about programs offered by Ameren Illinois. </a:t>
            </a:r>
          </a:p>
          <a:p>
            <a:pPr marL="0" marR="0" lvl="0" indent="0" algn="l" defTabSz="914400" rtl="0" eaLnBrk="1" fontAlgn="auto" latinLnBrk="0" hangingPunct="1">
              <a:lnSpc>
                <a:spcPct val="150000"/>
              </a:lnSpc>
              <a:spcBef>
                <a:spcPts val="0"/>
              </a:spcBef>
              <a:spcAft>
                <a:spcPts val="900"/>
              </a:spcAft>
              <a:buClrTx/>
              <a:buSzTx/>
              <a:buFontTx/>
              <a:buNone/>
              <a:tabLst/>
              <a:defRPr/>
            </a:pPr>
            <a:endParaRPr lang="en-US" sz="1800" dirty="0">
              <a:solidFill>
                <a:srgbClr val="434343"/>
              </a:solidFill>
              <a:effectLst/>
              <a:latin typeface="Arial" panose="020B0604020202020204" pitchFamily="34" charset="0"/>
              <a:ea typeface="Calibri" panose="020F0502020204030204" pitchFamily="34"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dirty="0">
                <a:solidFill>
                  <a:srgbClr val="434343"/>
                </a:solidFill>
                <a:effectLst/>
                <a:latin typeface="Arial" panose="020B0604020202020204" pitchFamily="34" charset="0"/>
                <a:ea typeface="Calibri" panose="020F0502020204030204" pitchFamily="34" charset="0"/>
              </a:rPr>
              <a:t> </a:t>
            </a:r>
          </a:p>
          <a:p>
            <a:pPr lvl="1"/>
            <a:endParaRPr lang="en-US" sz="1400" dirty="0"/>
          </a:p>
        </p:txBody>
      </p:sp>
      <p:sp>
        <p:nvSpPr>
          <p:cNvPr id="4" name="Slide Number Placeholder 3"/>
          <p:cNvSpPr>
            <a:spLocks noGrp="1"/>
          </p:cNvSpPr>
          <p:nvPr>
            <p:ph type="sldNum" sz="quarter" idx="10"/>
          </p:nvPr>
        </p:nvSpPr>
        <p:spPr/>
        <p:txBody>
          <a:bodyPr/>
          <a:lstStyle/>
          <a:p>
            <a:fld id="{0112418C-5289-40D7-8579-CAF48A4DD257}" type="slidenum">
              <a:rPr lang="en-US" smtClean="0"/>
              <a:t>4</a:t>
            </a:fld>
            <a:endParaRPr lang="en-US"/>
          </a:p>
        </p:txBody>
      </p:sp>
    </p:spTree>
    <p:extLst>
      <p:ext uri="{BB962C8B-B14F-4D97-AF65-F5344CB8AC3E}">
        <p14:creationId xmlns:p14="http://schemas.microsoft.com/office/powerpoint/2010/main" val="8535993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DF7DD15-6B95-44C5-BF6E-1B1D7C7812C2}" type="slidenum">
              <a:rPr lang="en-US" smtClean="0"/>
              <a:t>5</a:t>
            </a:fld>
            <a:endParaRPr lang="en-US"/>
          </a:p>
        </p:txBody>
      </p:sp>
    </p:spTree>
    <p:extLst>
      <p:ext uri="{BB962C8B-B14F-4D97-AF65-F5344CB8AC3E}">
        <p14:creationId xmlns:p14="http://schemas.microsoft.com/office/powerpoint/2010/main" val="372569169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76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576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z="1400" dirty="0"/>
          </a:p>
          <a:p>
            <a:r>
              <a:rPr lang="en-US" altLang="en-US" sz="1400" dirty="0"/>
              <a:t>Mute:</a:t>
            </a:r>
          </a:p>
          <a:p>
            <a:r>
              <a:rPr lang="en-US" altLang="en-US" sz="1400" dirty="0"/>
              <a:t>To minimize distractions please mute your lines unless you are asking a question or participating in the discussion</a:t>
            </a:r>
          </a:p>
          <a:p>
            <a:endParaRPr lang="en-US" altLang="en-US" sz="1400" dirty="0"/>
          </a:p>
          <a:p>
            <a:r>
              <a:rPr lang="en-US" altLang="en-US" sz="1400" dirty="0"/>
              <a:t>Questions: </a:t>
            </a:r>
          </a:p>
          <a:p>
            <a:pPr marL="171450" indent="-171450">
              <a:buFont typeface="Arial" panose="020B0604020202020204" pitchFamily="34" charset="0"/>
              <a:buChar char="•"/>
            </a:pPr>
            <a:r>
              <a:rPr lang="en-US" altLang="en-US" sz="1400" dirty="0"/>
              <a:t>You can submit your questions/comments using the chat function located in control panel or you can raise your hand to speak live </a:t>
            </a:r>
          </a:p>
          <a:p>
            <a:pPr marL="171450" indent="-171450">
              <a:buFont typeface="Arial" panose="020B0604020202020204" pitchFamily="34" charset="0"/>
              <a:buChar char="•"/>
            </a:pPr>
            <a:endParaRPr lang="en-US" altLang="en-US" sz="1400" dirty="0"/>
          </a:p>
          <a:p>
            <a:pPr marL="0" indent="0">
              <a:buFont typeface="Arial" panose="020B0604020202020204" pitchFamily="34" charset="0"/>
              <a:buNone/>
            </a:pPr>
            <a:r>
              <a:rPr lang="en-US" altLang="en-US" sz="1400" dirty="0"/>
              <a:t>Participate:</a:t>
            </a:r>
          </a:p>
          <a:p>
            <a:pPr marL="171450" indent="-171450">
              <a:buFont typeface="Arial" panose="020B0604020202020204" pitchFamily="34" charset="0"/>
              <a:buChar char="•"/>
            </a:pPr>
            <a:r>
              <a:rPr lang="en-US" altLang="en-US" sz="1400" dirty="0"/>
              <a:t>Participate and engage in the training by asking questions</a:t>
            </a:r>
          </a:p>
          <a:p>
            <a:pPr marL="171450" indent="-171450">
              <a:buFont typeface="Arial" panose="020B0604020202020204" pitchFamily="34" charset="0"/>
              <a:buChar char="•"/>
            </a:pPr>
            <a:endParaRPr lang="en-US" altLang="en-US" sz="1400" dirty="0"/>
          </a:p>
          <a:p>
            <a:pPr marL="0" indent="0">
              <a:buFont typeface="Arial" panose="020B0604020202020204" pitchFamily="34" charset="0"/>
              <a:buNone/>
            </a:pPr>
            <a:r>
              <a:rPr lang="en-US" altLang="en-US" sz="1400" dirty="0"/>
              <a:t>Evaluation</a:t>
            </a:r>
          </a:p>
          <a:p>
            <a:pPr marL="171450" indent="-171450">
              <a:buFont typeface="Arial" panose="020B0604020202020204" pitchFamily="34" charset="0"/>
              <a:buChar char="•"/>
            </a:pPr>
            <a:r>
              <a:rPr lang="en-US" altLang="en-US" sz="1400" dirty="0"/>
              <a:t>SHPA is committed to quality improvement including trainings you’re interested in,  therefore please provide your feedback by completing the evaluation survey you will get soon after today’s session. </a:t>
            </a:r>
          </a:p>
          <a:p>
            <a:pPr marL="171450" indent="-171450">
              <a:buFont typeface="Arial" panose="020B0604020202020204" pitchFamily="34" charset="0"/>
              <a:buChar char="•"/>
            </a:pPr>
            <a:endParaRPr lang="en-US" altLang="en-US" sz="1400" dirty="0"/>
          </a:p>
          <a:p>
            <a:pPr marL="0" indent="0">
              <a:buFont typeface="Arial" panose="020B0604020202020204" pitchFamily="34" charset="0"/>
              <a:buNone/>
            </a:pPr>
            <a:endParaRPr lang="en-US" altLang="en-US" sz="1400" dirty="0"/>
          </a:p>
          <a:p>
            <a:pPr marL="0" indent="0">
              <a:buFont typeface="Arial" panose="020B0604020202020204" pitchFamily="34" charset="0"/>
              <a:buNone/>
            </a:pPr>
            <a:r>
              <a:rPr lang="en-US" altLang="en-US" sz="1400" dirty="0"/>
              <a:t>Recording:</a:t>
            </a:r>
          </a:p>
          <a:p>
            <a:pPr marL="285750" indent="-285750">
              <a:buFont typeface="Arial" panose="020B0604020202020204" pitchFamily="34" charset="0"/>
              <a:buChar char="•"/>
            </a:pPr>
            <a:r>
              <a:rPr lang="en-US" altLang="en-US" sz="1400" dirty="0"/>
              <a:t>This session is being recorded and will be available on SHPA’s website at www.shpa-il.org</a:t>
            </a:r>
          </a:p>
          <a:p>
            <a:pPr marL="285750" indent="-285750">
              <a:buFont typeface="Arial" panose="020B0604020202020204" pitchFamily="34" charset="0"/>
              <a:buChar char="•"/>
            </a:pPr>
            <a:endParaRPr lang="en-US" altLang="en-US" sz="1400" dirty="0"/>
          </a:p>
          <a:p>
            <a:pPr marL="171450" indent="-171450">
              <a:buFont typeface="Arial" panose="020B0604020202020204" pitchFamily="34" charset="0"/>
              <a:buChar char="•"/>
            </a:pPr>
            <a:endParaRPr lang="en-US" altLang="en-US" sz="1400" dirty="0"/>
          </a:p>
          <a:p>
            <a:pPr marL="171450" indent="-171450">
              <a:buFont typeface="Arial" panose="020B0604020202020204" pitchFamily="34" charset="0"/>
              <a:buChar char="•"/>
            </a:pPr>
            <a:endParaRPr lang="en-US" altLang="en-US" sz="1400" dirty="0"/>
          </a:p>
          <a:p>
            <a:endParaRPr lang="en-US" altLang="en-US" dirty="0"/>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base" latinLnBrk="0" hangingPunct="1">
              <a:lnSpc>
                <a:spcPct val="100000"/>
              </a:lnSpc>
              <a:spcBef>
                <a:spcPct val="0"/>
              </a:spcBef>
              <a:spcAft>
                <a:spcPct val="0"/>
              </a:spcAft>
              <a:buClrTx/>
              <a:buSzTx/>
              <a:buFontTx/>
              <a:buNone/>
              <a:tabLst/>
              <a:defRPr/>
            </a:pPr>
            <a:fld id="{233E1689-FE4E-42E9-9E06-2805078C5E46}" type="slidenum">
              <a:rPr kumimoji="0" 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6</a:t>
            </a:fld>
            <a:endParaRPr kumimoji="0" 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85554345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dirty="0">
                <a:solidFill>
                  <a:srgbClr val="184579"/>
                </a:solidFill>
                <a:effectLst/>
                <a:latin typeface="PT Sans" panose="020B0503020203020204" pitchFamily="34" charset="0"/>
              </a:rPr>
              <a:t>This session is being recorded and will be made available on our website a few days. </a:t>
            </a:r>
          </a:p>
          <a:p>
            <a:endParaRPr lang="en-US" b="0" i="0" dirty="0">
              <a:solidFill>
                <a:srgbClr val="184579"/>
              </a:solidFill>
              <a:effectLst/>
              <a:latin typeface="PT Sans" panose="020B0503020203020204" pitchFamily="34" charset="0"/>
            </a:endParaRPr>
          </a:p>
          <a:p>
            <a:r>
              <a:rPr lang="en-US" b="0" i="0" dirty="0">
                <a:solidFill>
                  <a:srgbClr val="184579"/>
                </a:solidFill>
                <a:effectLst/>
                <a:latin typeface="PT Sans" panose="020B0503020203020204" pitchFamily="34" charset="0"/>
              </a:rPr>
              <a:t>Introduce:</a:t>
            </a:r>
          </a:p>
          <a:p>
            <a:endParaRPr lang="en-US" b="0" i="0" dirty="0">
              <a:solidFill>
                <a:srgbClr val="184579"/>
              </a:solidFill>
              <a:effectLst/>
              <a:latin typeface="PT Sans" panose="020B0503020203020204" pitchFamily="34" charset="0"/>
            </a:endParaRPr>
          </a:p>
          <a:p>
            <a:r>
              <a:rPr lang="en-US" b="0" i="0" dirty="0">
                <a:solidFill>
                  <a:srgbClr val="184579"/>
                </a:solidFill>
                <a:effectLst/>
                <a:latin typeface="PT Sans" panose="020B0503020203020204" pitchFamily="34" charset="0"/>
              </a:rPr>
              <a:t>Now I would like to Introduce today’s training facilitator Tom Kinley, Field Support and Systems Change Facilitator at Heartland Alliance Health, </a:t>
            </a:r>
          </a:p>
        </p:txBody>
      </p:sp>
      <p:sp>
        <p:nvSpPr>
          <p:cNvPr id="4" name="Slide Number Placeholder 3"/>
          <p:cNvSpPr>
            <a:spLocks noGrp="1"/>
          </p:cNvSpPr>
          <p:nvPr>
            <p:ph type="sldNum" sz="quarter" idx="5"/>
          </p:nvPr>
        </p:nvSpPr>
        <p:spPr/>
        <p:txBody>
          <a:bodyPr/>
          <a:lstStyle/>
          <a:p>
            <a:fld id="{DDF7DD15-6B95-44C5-BF6E-1B1D7C7812C2}" type="slidenum">
              <a:rPr lang="en-US" smtClean="0"/>
              <a:t>7</a:t>
            </a:fld>
            <a:endParaRPr lang="en-US"/>
          </a:p>
        </p:txBody>
      </p:sp>
    </p:spTree>
    <p:extLst>
      <p:ext uri="{BB962C8B-B14F-4D97-AF65-F5344CB8AC3E}">
        <p14:creationId xmlns:p14="http://schemas.microsoft.com/office/powerpoint/2010/main" val="413318482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DF7DD15-6B95-44C5-BF6E-1B1D7C7812C2}" type="slidenum">
              <a:rPr lang="en-US" smtClean="0"/>
              <a:t>8</a:t>
            </a:fld>
            <a:endParaRPr lang="en-US"/>
          </a:p>
        </p:txBody>
      </p:sp>
    </p:spTree>
    <p:extLst>
      <p:ext uri="{BB962C8B-B14F-4D97-AF65-F5344CB8AC3E}">
        <p14:creationId xmlns:p14="http://schemas.microsoft.com/office/powerpoint/2010/main" val="87808335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DF7DD15-6B95-44C5-BF6E-1B1D7C7812C2}" type="slidenum">
              <a:rPr lang="en-US" smtClean="0"/>
              <a:t>9</a:t>
            </a:fld>
            <a:endParaRPr lang="en-US"/>
          </a:p>
        </p:txBody>
      </p:sp>
    </p:spTree>
    <p:extLst>
      <p:ext uri="{BB962C8B-B14F-4D97-AF65-F5344CB8AC3E}">
        <p14:creationId xmlns:p14="http://schemas.microsoft.com/office/powerpoint/2010/main" val="37091324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DF7DD15-6B95-44C5-BF6E-1B1D7C7812C2}" type="slidenum">
              <a:rPr lang="en-US" smtClean="0"/>
              <a:t>10</a:t>
            </a:fld>
            <a:endParaRPr lang="en-US"/>
          </a:p>
        </p:txBody>
      </p:sp>
    </p:spTree>
    <p:extLst>
      <p:ext uri="{BB962C8B-B14F-4D97-AF65-F5344CB8AC3E}">
        <p14:creationId xmlns:p14="http://schemas.microsoft.com/office/powerpoint/2010/main" val="87559451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Reminders: </a:t>
            </a:r>
          </a:p>
          <a:p>
            <a:endParaRPr lang="en-US" dirty="0"/>
          </a:p>
          <a:p>
            <a:pPr marL="171450" indent="-171450">
              <a:buFont typeface="Arial" panose="020B0604020202020204" pitchFamily="34" charset="0"/>
              <a:buChar char="•"/>
            </a:pPr>
            <a:r>
              <a:rPr lang="en-US" dirty="0"/>
              <a:t>This session has been recorded and will be available on our website in a few days!</a:t>
            </a:r>
          </a:p>
          <a:p>
            <a:endParaRPr lang="en-US" dirty="0"/>
          </a:p>
          <a:p>
            <a:pPr marL="0" indent="0">
              <a:buFont typeface="Arial" panose="020B0604020202020204" pitchFamily="34" charset="0"/>
              <a:buNone/>
            </a:pPr>
            <a:r>
              <a:rPr lang="en-US" altLang="en-US" sz="1200" dirty="0"/>
              <a:t>Evaluation</a:t>
            </a:r>
          </a:p>
          <a:p>
            <a:pPr marL="171450" indent="-171450">
              <a:buFont typeface="Arial" panose="020B0604020202020204" pitchFamily="34" charset="0"/>
              <a:buChar char="•"/>
            </a:pPr>
            <a:r>
              <a:rPr lang="en-US" altLang="en-US" sz="1200" dirty="0"/>
              <a:t>SHPA is committed to quality improvement including trainings you’re interested in,  therefore please provide your feedback by completing the evaluation survey you will get after the session</a:t>
            </a:r>
          </a:p>
          <a:p>
            <a:pPr marL="171450" indent="-171450">
              <a:buFont typeface="Arial" panose="020B0604020202020204" pitchFamily="34" charset="0"/>
              <a:buChar char="•"/>
            </a:pPr>
            <a:endParaRPr lang="en-US" altLang="en-US" sz="1200" dirty="0"/>
          </a:p>
          <a:p>
            <a:pPr marL="171450" indent="-171450">
              <a:buFont typeface="Arial" panose="020B0604020202020204" pitchFamily="34" charset="0"/>
              <a:buChar char="•"/>
            </a:pPr>
            <a:r>
              <a:rPr lang="en-US" altLang="en-US" sz="1200" dirty="0"/>
              <a:t>Check our website for our 2022 Training schedule, for future EBP, </a:t>
            </a:r>
            <a:r>
              <a:rPr lang="en-US" altLang="en-US" sz="1200" dirty="0" err="1"/>
              <a:t>DoQ</a:t>
            </a:r>
            <a:r>
              <a:rPr lang="en-US" altLang="en-US" sz="1200" dirty="0"/>
              <a:t>, SRN, Show Your Work trainings </a:t>
            </a:r>
          </a:p>
          <a:p>
            <a:endParaRPr lang="en-US" dirty="0"/>
          </a:p>
        </p:txBody>
      </p:sp>
      <p:sp>
        <p:nvSpPr>
          <p:cNvPr id="4" name="Slide Number Placeholder 3"/>
          <p:cNvSpPr>
            <a:spLocks noGrp="1"/>
          </p:cNvSpPr>
          <p:nvPr>
            <p:ph type="sldNum" sz="quarter" idx="5"/>
          </p:nvPr>
        </p:nvSpPr>
        <p:spPr/>
        <p:txBody>
          <a:bodyPr/>
          <a:lstStyle/>
          <a:p>
            <a:fld id="{DDF7DD15-6B95-44C5-BF6E-1B1D7C7812C2}" type="slidenum">
              <a:rPr lang="en-US" smtClean="0"/>
              <a:t>11</a:t>
            </a:fld>
            <a:endParaRPr lang="en-US"/>
          </a:p>
        </p:txBody>
      </p:sp>
    </p:spTree>
    <p:extLst>
      <p:ext uri="{BB962C8B-B14F-4D97-AF65-F5344CB8AC3E}">
        <p14:creationId xmlns:p14="http://schemas.microsoft.com/office/powerpoint/2010/main" val="204849671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C1E735-0A00-45EF-9BD7-15B8345BBC9C}"/>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0D67E4F8-675E-44DB-B343-E627DD4EDC36}"/>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A6BFE64D-EFA2-49F9-B262-B5C686AA7385}"/>
              </a:ext>
            </a:extLst>
          </p:cNvPr>
          <p:cNvSpPr>
            <a:spLocks noGrp="1"/>
          </p:cNvSpPr>
          <p:nvPr>
            <p:ph type="dt" sz="half" idx="10"/>
          </p:nvPr>
        </p:nvSpPr>
        <p:spPr/>
        <p:txBody>
          <a:bodyPr/>
          <a:lstStyle/>
          <a:p>
            <a:fld id="{6A49BAAD-3340-4D1C-B0BA-D81B23D89309}" type="datetimeFigureOut">
              <a:rPr lang="en-US" smtClean="0"/>
              <a:t>4/21/2022</a:t>
            </a:fld>
            <a:endParaRPr lang="en-US"/>
          </a:p>
        </p:txBody>
      </p:sp>
      <p:sp>
        <p:nvSpPr>
          <p:cNvPr id="5" name="Footer Placeholder 4">
            <a:extLst>
              <a:ext uri="{FF2B5EF4-FFF2-40B4-BE49-F238E27FC236}">
                <a16:creationId xmlns:a16="http://schemas.microsoft.com/office/drawing/2014/main" id="{D3144A05-99EB-42CB-BBE6-2869F3C7F55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BE173FA-9D3C-408C-A9A7-ACA3E2A39E05}"/>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362364779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266BDD-9E33-46FB-9EE1-39993D48F63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7D5F8778-BEB1-4D89-A6B8-775615128554}"/>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EA2D7DCB-0C76-4F26-8AFA-77F62F68E8E1}"/>
              </a:ext>
            </a:extLst>
          </p:cNvPr>
          <p:cNvSpPr>
            <a:spLocks noGrp="1"/>
          </p:cNvSpPr>
          <p:nvPr>
            <p:ph type="dt" sz="half" idx="10"/>
          </p:nvPr>
        </p:nvSpPr>
        <p:spPr/>
        <p:txBody>
          <a:bodyPr/>
          <a:lstStyle/>
          <a:p>
            <a:fld id="{6A49BAAD-3340-4D1C-B0BA-D81B23D89309}" type="datetimeFigureOut">
              <a:rPr lang="en-US" smtClean="0"/>
              <a:t>4/21/2022</a:t>
            </a:fld>
            <a:endParaRPr lang="en-US"/>
          </a:p>
        </p:txBody>
      </p:sp>
      <p:sp>
        <p:nvSpPr>
          <p:cNvPr id="5" name="Footer Placeholder 4">
            <a:extLst>
              <a:ext uri="{FF2B5EF4-FFF2-40B4-BE49-F238E27FC236}">
                <a16:creationId xmlns:a16="http://schemas.microsoft.com/office/drawing/2014/main" id="{FC30C199-DB77-4643-AE4D-D66B57B9F3C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2B01DE8-7C23-4AD2-A4D4-A87DE53F6F6E}"/>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332151763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BED6CEB-3957-4413-862A-E4A7BDD40310}"/>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495E8AB8-A040-4846-A63C-147335DFCD61}"/>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6832F41A-7950-45A3-9B05-7AD1DAA40D91}"/>
              </a:ext>
            </a:extLst>
          </p:cNvPr>
          <p:cNvSpPr>
            <a:spLocks noGrp="1"/>
          </p:cNvSpPr>
          <p:nvPr>
            <p:ph type="dt" sz="half" idx="10"/>
          </p:nvPr>
        </p:nvSpPr>
        <p:spPr/>
        <p:txBody>
          <a:bodyPr/>
          <a:lstStyle/>
          <a:p>
            <a:fld id="{6A49BAAD-3340-4D1C-B0BA-D81B23D89309}" type="datetimeFigureOut">
              <a:rPr lang="en-US" smtClean="0"/>
              <a:t>4/21/2022</a:t>
            </a:fld>
            <a:endParaRPr lang="en-US"/>
          </a:p>
        </p:txBody>
      </p:sp>
      <p:sp>
        <p:nvSpPr>
          <p:cNvPr id="5" name="Footer Placeholder 4">
            <a:extLst>
              <a:ext uri="{FF2B5EF4-FFF2-40B4-BE49-F238E27FC236}">
                <a16:creationId xmlns:a16="http://schemas.microsoft.com/office/drawing/2014/main" id="{25E091D5-D350-44D1-926E-837E184DFBF3}"/>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D3F6096-6A2E-417F-9BD0-307828AAC6C3}"/>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389595145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63773AC-038C-4B80-BD0A-8BADB3D29A37}"/>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6A791FF4-18C8-4008-AFFF-AB88CD56489C}"/>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31F38ED8-E670-42C9-9F08-0623648B115A}"/>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F7098CA0-65BF-47FC-8800-D6779760A91F}"/>
              </a:ext>
            </a:extLst>
          </p:cNvPr>
          <p:cNvSpPr>
            <a:spLocks noGrp="1"/>
          </p:cNvSpPr>
          <p:nvPr>
            <p:ph type="dt" sz="half" idx="10"/>
          </p:nvPr>
        </p:nvSpPr>
        <p:spPr/>
        <p:txBody>
          <a:bodyPr/>
          <a:lstStyle/>
          <a:p>
            <a:fld id="{6A49BAAD-3340-4D1C-B0BA-D81B23D89309}" type="datetimeFigureOut">
              <a:rPr lang="en-US" smtClean="0"/>
              <a:t>4/21/2022</a:t>
            </a:fld>
            <a:endParaRPr lang="en-US"/>
          </a:p>
        </p:txBody>
      </p:sp>
      <p:sp>
        <p:nvSpPr>
          <p:cNvPr id="6" name="Footer Placeholder 5">
            <a:extLst>
              <a:ext uri="{FF2B5EF4-FFF2-40B4-BE49-F238E27FC236}">
                <a16:creationId xmlns:a16="http://schemas.microsoft.com/office/drawing/2014/main" id="{763A0333-8766-4AB0-99D2-0170B87EEB3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A72B353B-DA38-4C18-B43C-C7B8E3EAFC5C}"/>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421446044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8EC4CB-2A15-40D8-8DA1-2B6B272374F6}"/>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4634BB49-752E-4B7B-BD3B-6A346691D01C}"/>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4226D28B-537E-4A49-BEF5-15F9AA9299C5}"/>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190101CC-E4CE-4C56-9887-9D5A2AD5439E}"/>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25746190-9E66-40CC-90C3-7525F025524B}"/>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9718C606-D44E-45F1-86E2-1B2522941372}"/>
              </a:ext>
            </a:extLst>
          </p:cNvPr>
          <p:cNvSpPr>
            <a:spLocks noGrp="1"/>
          </p:cNvSpPr>
          <p:nvPr>
            <p:ph type="dt" sz="half" idx="10"/>
          </p:nvPr>
        </p:nvSpPr>
        <p:spPr/>
        <p:txBody>
          <a:bodyPr/>
          <a:lstStyle/>
          <a:p>
            <a:fld id="{6A49BAAD-3340-4D1C-B0BA-D81B23D89309}" type="datetimeFigureOut">
              <a:rPr lang="en-US" smtClean="0"/>
              <a:t>4/21/2022</a:t>
            </a:fld>
            <a:endParaRPr lang="en-US"/>
          </a:p>
        </p:txBody>
      </p:sp>
      <p:sp>
        <p:nvSpPr>
          <p:cNvPr id="8" name="Footer Placeholder 7">
            <a:extLst>
              <a:ext uri="{FF2B5EF4-FFF2-40B4-BE49-F238E27FC236}">
                <a16:creationId xmlns:a16="http://schemas.microsoft.com/office/drawing/2014/main" id="{B296998E-6A24-410A-B4CE-DDBCD53DE8F9}"/>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7B88FACE-D21F-4499-8180-53B6ED320FCE}"/>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32786035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76EBCD1-834E-42E8-9727-9094F4247D2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43F796C6-2C6B-448B-9D90-B85239A8D55C}"/>
              </a:ext>
            </a:extLst>
          </p:cNvPr>
          <p:cNvSpPr>
            <a:spLocks noGrp="1"/>
          </p:cNvSpPr>
          <p:nvPr>
            <p:ph type="dt" sz="half" idx="10"/>
          </p:nvPr>
        </p:nvSpPr>
        <p:spPr/>
        <p:txBody>
          <a:bodyPr/>
          <a:lstStyle/>
          <a:p>
            <a:fld id="{6A49BAAD-3340-4D1C-B0BA-D81B23D89309}" type="datetimeFigureOut">
              <a:rPr lang="en-US" smtClean="0"/>
              <a:t>4/21/2022</a:t>
            </a:fld>
            <a:endParaRPr lang="en-US"/>
          </a:p>
        </p:txBody>
      </p:sp>
      <p:sp>
        <p:nvSpPr>
          <p:cNvPr id="4" name="Footer Placeholder 3">
            <a:extLst>
              <a:ext uri="{FF2B5EF4-FFF2-40B4-BE49-F238E27FC236}">
                <a16:creationId xmlns:a16="http://schemas.microsoft.com/office/drawing/2014/main" id="{E06A2024-5F90-4115-8D74-6C2E218E6D39}"/>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626FF7F-AD0D-4E8A-A27F-C891C79DC94E}"/>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135295850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8C0C368-92B8-4CCA-A5DE-5FBC22542E69}"/>
              </a:ext>
            </a:extLst>
          </p:cNvPr>
          <p:cNvSpPr>
            <a:spLocks noGrp="1"/>
          </p:cNvSpPr>
          <p:nvPr>
            <p:ph type="dt" sz="half" idx="10"/>
          </p:nvPr>
        </p:nvSpPr>
        <p:spPr/>
        <p:txBody>
          <a:bodyPr/>
          <a:lstStyle/>
          <a:p>
            <a:fld id="{6A49BAAD-3340-4D1C-B0BA-D81B23D89309}" type="datetimeFigureOut">
              <a:rPr lang="en-US" smtClean="0"/>
              <a:t>4/21/2022</a:t>
            </a:fld>
            <a:endParaRPr lang="en-US"/>
          </a:p>
        </p:txBody>
      </p:sp>
      <p:sp>
        <p:nvSpPr>
          <p:cNvPr id="3" name="Footer Placeholder 2">
            <a:extLst>
              <a:ext uri="{FF2B5EF4-FFF2-40B4-BE49-F238E27FC236}">
                <a16:creationId xmlns:a16="http://schemas.microsoft.com/office/drawing/2014/main" id="{93E9BF67-9F63-4C1A-B973-E582D03DF039}"/>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462DC40F-0CA0-4C0C-9DB6-E4DE5F7ADBE1}"/>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9816260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9AFE3E-3C4B-4D5E-86B1-0900BCC7CA59}"/>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1FEFF699-553F-44F8-8C8D-6CB90553DE5F}"/>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1911558C-24BE-4C6D-8693-AA046331BAC3}"/>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515A261E-FBE4-4CA4-8472-AEA332D427F9}"/>
              </a:ext>
            </a:extLst>
          </p:cNvPr>
          <p:cNvSpPr>
            <a:spLocks noGrp="1"/>
          </p:cNvSpPr>
          <p:nvPr>
            <p:ph type="dt" sz="half" idx="10"/>
          </p:nvPr>
        </p:nvSpPr>
        <p:spPr/>
        <p:txBody>
          <a:bodyPr/>
          <a:lstStyle/>
          <a:p>
            <a:fld id="{6A49BAAD-3340-4D1C-B0BA-D81B23D89309}" type="datetimeFigureOut">
              <a:rPr lang="en-US" smtClean="0"/>
              <a:t>4/21/2022</a:t>
            </a:fld>
            <a:endParaRPr lang="en-US"/>
          </a:p>
        </p:txBody>
      </p:sp>
      <p:sp>
        <p:nvSpPr>
          <p:cNvPr id="6" name="Footer Placeholder 5">
            <a:extLst>
              <a:ext uri="{FF2B5EF4-FFF2-40B4-BE49-F238E27FC236}">
                <a16:creationId xmlns:a16="http://schemas.microsoft.com/office/drawing/2014/main" id="{9A6DEA9D-DFD7-47C7-9481-63D27E3B098A}"/>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17DF9EB-D604-423F-98BE-69FF41287007}"/>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415437645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407828F-0118-4FD1-9563-11A4B1CF07FB}"/>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03FBA848-D48B-442D-A42E-07E4ECF3FE16}"/>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3B8F8B40-79CB-48E3-8170-5E61E49C781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12DBF903-888C-4FC2-ADE4-7404268097C6}"/>
              </a:ext>
            </a:extLst>
          </p:cNvPr>
          <p:cNvSpPr>
            <a:spLocks noGrp="1"/>
          </p:cNvSpPr>
          <p:nvPr>
            <p:ph type="dt" sz="half" idx="10"/>
          </p:nvPr>
        </p:nvSpPr>
        <p:spPr/>
        <p:txBody>
          <a:bodyPr/>
          <a:lstStyle/>
          <a:p>
            <a:fld id="{6A49BAAD-3340-4D1C-B0BA-D81B23D89309}" type="datetimeFigureOut">
              <a:rPr lang="en-US" smtClean="0"/>
              <a:t>4/21/2022</a:t>
            </a:fld>
            <a:endParaRPr lang="en-US"/>
          </a:p>
        </p:txBody>
      </p:sp>
      <p:sp>
        <p:nvSpPr>
          <p:cNvPr id="6" name="Footer Placeholder 5">
            <a:extLst>
              <a:ext uri="{FF2B5EF4-FFF2-40B4-BE49-F238E27FC236}">
                <a16:creationId xmlns:a16="http://schemas.microsoft.com/office/drawing/2014/main" id="{5F4715F3-8174-4FF6-B437-87B9DF0269A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8665049B-440B-40E9-9235-8F80C2A00C76}"/>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409173018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7861BB4-07F9-483B-ABC8-0B06D87B032F}"/>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A822E751-6AFF-411B-8E96-B29AD65B0E87}"/>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7E2B61F-11F4-401B-8F62-FDDD00ED29CA}"/>
              </a:ext>
            </a:extLst>
          </p:cNvPr>
          <p:cNvSpPr>
            <a:spLocks noGrp="1"/>
          </p:cNvSpPr>
          <p:nvPr>
            <p:ph type="dt" sz="half" idx="10"/>
          </p:nvPr>
        </p:nvSpPr>
        <p:spPr/>
        <p:txBody>
          <a:bodyPr/>
          <a:lstStyle/>
          <a:p>
            <a:fld id="{6A49BAAD-3340-4D1C-B0BA-D81B23D89309}" type="datetimeFigureOut">
              <a:rPr lang="en-US" smtClean="0"/>
              <a:t>4/21/2022</a:t>
            </a:fld>
            <a:endParaRPr lang="en-US"/>
          </a:p>
        </p:txBody>
      </p:sp>
      <p:sp>
        <p:nvSpPr>
          <p:cNvPr id="5" name="Footer Placeholder 4">
            <a:extLst>
              <a:ext uri="{FF2B5EF4-FFF2-40B4-BE49-F238E27FC236}">
                <a16:creationId xmlns:a16="http://schemas.microsoft.com/office/drawing/2014/main" id="{043247B5-868E-4F5E-A957-AEB6A032E8B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7333095-1E04-4E73-9A6A-0C555A8628D4}"/>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411765697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205404A7-BD95-4A62-BBB0-555E56A40338}"/>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2AE02D74-72DB-437A-B382-2DE24DF875A6}"/>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4BC32E5-4D20-4A38-AD78-97DC5458A0BA}"/>
              </a:ext>
            </a:extLst>
          </p:cNvPr>
          <p:cNvSpPr>
            <a:spLocks noGrp="1"/>
          </p:cNvSpPr>
          <p:nvPr>
            <p:ph type="dt" sz="half" idx="10"/>
          </p:nvPr>
        </p:nvSpPr>
        <p:spPr/>
        <p:txBody>
          <a:bodyPr/>
          <a:lstStyle/>
          <a:p>
            <a:fld id="{6A49BAAD-3340-4D1C-B0BA-D81B23D89309}" type="datetimeFigureOut">
              <a:rPr lang="en-US" smtClean="0"/>
              <a:t>4/21/2022</a:t>
            </a:fld>
            <a:endParaRPr lang="en-US"/>
          </a:p>
        </p:txBody>
      </p:sp>
      <p:sp>
        <p:nvSpPr>
          <p:cNvPr id="5" name="Footer Placeholder 4">
            <a:extLst>
              <a:ext uri="{FF2B5EF4-FFF2-40B4-BE49-F238E27FC236}">
                <a16:creationId xmlns:a16="http://schemas.microsoft.com/office/drawing/2014/main" id="{DAD6E014-955D-464B-AAB8-056EBB652CD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C8A6F92-FC2F-4C75-AA8E-C5935F832F65}"/>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245748096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a:stretch>
        </a:blip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57D5FEC-4A84-4F6A-AE87-03D922ABE19C}"/>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60695360-DC61-4FBA-A5D9-B2D7421B326A}"/>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1F0E105-C09D-440A-9DD1-17CDA2727C3B}"/>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A49BAAD-3340-4D1C-B0BA-D81B23D89309}" type="datetimeFigureOut">
              <a:rPr lang="en-US" smtClean="0"/>
              <a:t>4/21/2022</a:t>
            </a:fld>
            <a:endParaRPr lang="en-US"/>
          </a:p>
        </p:txBody>
      </p:sp>
      <p:sp>
        <p:nvSpPr>
          <p:cNvPr id="5" name="Footer Placeholder 4">
            <a:extLst>
              <a:ext uri="{FF2B5EF4-FFF2-40B4-BE49-F238E27FC236}">
                <a16:creationId xmlns:a16="http://schemas.microsoft.com/office/drawing/2014/main" id="{0AF5132D-1C5E-41B9-BA6F-38CA33C25513}"/>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8B810E5D-774D-4F13-A705-D494E79D318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F43B1A1-2B72-43EA-BACA-A81F10671E18}" type="slidenum">
              <a:rPr lang="en-US" smtClean="0"/>
              <a:t>‹#›</a:t>
            </a:fld>
            <a:endParaRPr lang="en-US"/>
          </a:p>
        </p:txBody>
      </p:sp>
    </p:spTree>
    <p:extLst>
      <p:ext uri="{BB962C8B-B14F-4D97-AF65-F5344CB8AC3E}">
        <p14:creationId xmlns:p14="http://schemas.microsoft.com/office/powerpoint/2010/main" val="95550933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4.jpeg"/><Relationship Id="rId4" Type="http://schemas.openxmlformats.org/officeDocument/2006/relationships/image" Target="../media/image3.jpg"/></Relationships>
</file>

<file path=ppt/slides/_rels/slide2.xml.rels><?xml version="1.0" encoding="UTF-8" standalone="yes"?>
<Relationships xmlns="http://schemas.openxmlformats.org/package/2006/relationships"><Relationship Id="rId8" Type="http://schemas.openxmlformats.org/officeDocument/2006/relationships/image" Target="../media/image2.jpeg"/><Relationship Id="rId3" Type="http://schemas.openxmlformats.org/officeDocument/2006/relationships/image" Target="../media/image5.jpeg"/><Relationship Id="rId7" Type="http://schemas.openxmlformats.org/officeDocument/2006/relationships/image" Target="../media/image9.jpg"/><Relationship Id="rId2" Type="http://schemas.openxmlformats.org/officeDocument/2006/relationships/notesSlide" Target="../notesSlides/notesSlide2.xml"/><Relationship Id="rId1" Type="http://schemas.openxmlformats.org/officeDocument/2006/relationships/slideLayout" Target="../slideLayouts/slideLayout1.xml"/><Relationship Id="rId6" Type="http://schemas.openxmlformats.org/officeDocument/2006/relationships/image" Target="../media/image8.jpg"/><Relationship Id="rId5" Type="http://schemas.openxmlformats.org/officeDocument/2006/relationships/image" Target="../media/image7.jpg"/><Relationship Id="rId4" Type="http://schemas.openxmlformats.org/officeDocument/2006/relationships/image" Target="../media/image6.jpg"/></Relationships>
</file>

<file path=ppt/slides/_rels/slide3.xml.rels><?xml version="1.0" encoding="UTF-8" standalone="yes"?>
<Relationships xmlns="http://schemas.openxmlformats.org/package/2006/relationships"><Relationship Id="rId8" Type="http://schemas.openxmlformats.org/officeDocument/2006/relationships/image" Target="../media/image15.png"/><Relationship Id="rId3" Type="http://schemas.openxmlformats.org/officeDocument/2006/relationships/image" Target="../media/image10.jpg"/><Relationship Id="rId7" Type="http://schemas.openxmlformats.org/officeDocument/2006/relationships/image" Target="../media/image14.jpg"/><Relationship Id="rId12" Type="http://schemas.openxmlformats.org/officeDocument/2006/relationships/image" Target="../media/image2.jpe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13.jpg"/><Relationship Id="rId11" Type="http://schemas.openxmlformats.org/officeDocument/2006/relationships/image" Target="../media/image18.jpg"/><Relationship Id="rId5" Type="http://schemas.openxmlformats.org/officeDocument/2006/relationships/image" Target="../media/image12.png"/><Relationship Id="rId10" Type="http://schemas.openxmlformats.org/officeDocument/2006/relationships/image" Target="../media/image17.jpeg"/><Relationship Id="rId4" Type="http://schemas.openxmlformats.org/officeDocument/2006/relationships/image" Target="../media/image11.jpeg"/><Relationship Id="rId9" Type="http://schemas.openxmlformats.org/officeDocument/2006/relationships/image" Target="../media/image16.png"/></Relationships>
</file>

<file path=ppt/slides/_rels/slide4.xml.rels><?xml version="1.0" encoding="UTF-8" standalone="yes"?>
<Relationships xmlns="http://schemas.openxmlformats.org/package/2006/relationships"><Relationship Id="rId3" Type="http://schemas.openxmlformats.org/officeDocument/2006/relationships/image" Target="../media/image10.jpg"/><Relationship Id="rId7" Type="http://schemas.openxmlformats.org/officeDocument/2006/relationships/image" Target="../media/image19.jpg"/><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image" Target="../media/image2.jpeg"/><Relationship Id="rId5" Type="http://schemas.openxmlformats.org/officeDocument/2006/relationships/image" Target="../media/image12.png"/><Relationship Id="rId4" Type="http://schemas.openxmlformats.org/officeDocument/2006/relationships/image" Target="../media/image11.jpeg"/></Relationships>
</file>

<file path=ppt/slides/_rels/slide5.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5.xml"/><Relationship Id="rId1" Type="http://schemas.openxmlformats.org/officeDocument/2006/relationships/slideLayout" Target="../slideLayouts/slideLayout3.xml"/><Relationship Id="rId4" Type="http://schemas.openxmlformats.org/officeDocument/2006/relationships/hyperlink" Target="mailto:d.esposito@shpa-il.org" TargetMode="External"/></Relationships>
</file>

<file path=ppt/slides/_rels/slide6.xml.rels><?xml version="1.0" encoding="UTF-8" standalone="yes"?>
<Relationships xmlns="http://schemas.openxmlformats.org/package/2006/relationships"><Relationship Id="rId8" Type="http://schemas.openxmlformats.org/officeDocument/2006/relationships/hyperlink" Target="https://techboomers.com/t/how-to-use-facetime-mac" TargetMode="External"/><Relationship Id="rId3" Type="http://schemas.openxmlformats.org/officeDocument/2006/relationships/image" Target="../media/image20.jpeg"/><Relationship Id="rId7" Type="http://schemas.openxmlformats.org/officeDocument/2006/relationships/image" Target="../media/image24.png"/><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image" Target="../media/image23.wmf"/><Relationship Id="rId5" Type="http://schemas.openxmlformats.org/officeDocument/2006/relationships/image" Target="../media/image22.jpeg"/><Relationship Id="rId10" Type="http://schemas.openxmlformats.org/officeDocument/2006/relationships/hyperlink" Target="http://educationisthebeginning.blogspot.com/2016/03/evaluating-clil-e-project.html" TargetMode="External"/><Relationship Id="rId4" Type="http://schemas.openxmlformats.org/officeDocument/2006/relationships/image" Target="../media/image21.wmf"/><Relationship Id="rId9" Type="http://schemas.openxmlformats.org/officeDocument/2006/relationships/image" Target="../media/image25.png"/></Relationships>
</file>

<file path=ppt/slides/_rels/slide7.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7.xml"/><Relationship Id="rId1" Type="http://schemas.openxmlformats.org/officeDocument/2006/relationships/slideLayout" Target="../slideLayouts/slideLayout1.xml"/><Relationship Id="rId5" Type="http://schemas.openxmlformats.org/officeDocument/2006/relationships/image" Target="../media/image4.jpeg"/><Relationship Id="rId4" Type="http://schemas.openxmlformats.org/officeDocument/2006/relationships/image" Target="../media/image3.jpg"/></Relationships>
</file>

<file path=ppt/slides/_rels/slide8.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8.xml"/><Relationship Id="rId1" Type="http://schemas.openxmlformats.org/officeDocument/2006/relationships/slideLayout" Target="../slideLayouts/slideLayout1.xml"/><Relationship Id="rId4" Type="http://schemas.openxmlformats.org/officeDocument/2006/relationships/image" Target="../media/image3.jpg"/></Relationships>
</file>

<file path=ppt/slides/_rels/slide9.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9.xml"/><Relationship Id="rId1" Type="http://schemas.openxmlformats.org/officeDocument/2006/relationships/slideLayout" Target="../slideLayouts/slideLayout1.xml"/><Relationship Id="rId4" Type="http://schemas.openxmlformats.org/officeDocument/2006/relationships/image" Target="../media/image3.jpg"/></Relationships>
</file>

<file path=ppt/slides/_rels/slide10.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0.xml"/><Relationship Id="rId1" Type="http://schemas.openxmlformats.org/officeDocument/2006/relationships/slideLayout" Target="../slideLayouts/slideLayout1.xml"/><Relationship Id="rId4" Type="http://schemas.openxmlformats.org/officeDocument/2006/relationships/image" Target="../media/image3.jpg"/></Relationships>
</file>

<file path=ppt/slides/_rels/slide11.xml.rels><?xml version="1.0" encoding="UTF-8" standalone="yes"?>
<Relationships xmlns="http://schemas.openxmlformats.org/package/2006/relationships"><Relationship Id="rId3" Type="http://schemas.openxmlformats.org/officeDocument/2006/relationships/image" Target="../media/image2.jpeg"/><Relationship Id="rId7" Type="http://schemas.openxmlformats.org/officeDocument/2006/relationships/hyperlink" Target="mailto:t.Kinley@heartlandalliance.org" TargetMode="External"/><Relationship Id="rId2" Type="http://schemas.openxmlformats.org/officeDocument/2006/relationships/notesSlide" Target="../notesSlides/notesSlide11.xml"/><Relationship Id="rId1" Type="http://schemas.openxmlformats.org/officeDocument/2006/relationships/slideLayout" Target="../slideLayouts/slideLayout3.xml"/><Relationship Id="rId6" Type="http://schemas.openxmlformats.org/officeDocument/2006/relationships/image" Target="../media/image26.JPG"/><Relationship Id="rId5" Type="http://schemas.openxmlformats.org/officeDocument/2006/relationships/image" Target="../media/image4.jpeg"/><Relationship Id="rId4" Type="http://schemas.openxmlformats.org/officeDocument/2006/relationships/hyperlink" Target="mailto:d.esposito@shpa-il.org"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a:extLst>
              <a:ext uri="{FF2B5EF4-FFF2-40B4-BE49-F238E27FC236}">
                <a16:creationId xmlns:a16="http://schemas.microsoft.com/office/drawing/2014/main" id="{D8A2E9CA-1AE6-421D-8BEF-05F86416D815}"/>
              </a:ext>
            </a:extLst>
          </p:cNvPr>
          <p:cNvSpPr txBox="1"/>
          <p:nvPr/>
        </p:nvSpPr>
        <p:spPr>
          <a:xfrm>
            <a:off x="1877604" y="3077490"/>
            <a:ext cx="8805263"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Evidence-Based Practices: Integrating Core Competencies</a:t>
            </a:r>
            <a:endParaRPr lang="en-US" sz="5400" dirty="0">
              <a:solidFill>
                <a:schemeClr val="accent2">
                  <a:lumMod val="75000"/>
                </a:schemeClr>
              </a:solidFill>
            </a:endParaRPr>
          </a:p>
        </p:txBody>
      </p:sp>
      <p:sp>
        <p:nvSpPr>
          <p:cNvPr id="6" name="TextBox 5">
            <a:extLst>
              <a:ext uri="{FF2B5EF4-FFF2-40B4-BE49-F238E27FC236}">
                <a16:creationId xmlns:a16="http://schemas.microsoft.com/office/drawing/2014/main" id="{AC049604-479C-49FA-8EAE-0532B943AECC}"/>
              </a:ext>
            </a:extLst>
          </p:cNvPr>
          <p:cNvSpPr txBox="1"/>
          <p:nvPr/>
        </p:nvSpPr>
        <p:spPr>
          <a:xfrm>
            <a:off x="2316077" y="3919278"/>
            <a:ext cx="7559843"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Thursday</a:t>
            </a:r>
            <a:r>
              <a:rPr lang="en-US" sz="2400" b="1" dirty="0">
                <a:solidFill>
                  <a:srgbClr val="09099E"/>
                </a:solidFill>
                <a:latin typeface="Helvetica" panose="020B0604020202020204" pitchFamily="34" charset="0"/>
                <a:ea typeface="Calibri" panose="020F0502020204030204" pitchFamily="34" charset="0"/>
              </a:rPr>
              <a:t>, May 19, 2022 </a:t>
            </a:r>
            <a:endParaRPr lang="en-US" sz="5400" dirty="0">
              <a:solidFill>
                <a:schemeClr val="accent2">
                  <a:lumMod val="75000"/>
                </a:schemeClr>
              </a:solidFill>
            </a:endParaRPr>
          </a:p>
        </p:txBody>
      </p:sp>
      <p:sp>
        <p:nvSpPr>
          <p:cNvPr id="2" name="TextBox 1">
            <a:extLst>
              <a:ext uri="{FF2B5EF4-FFF2-40B4-BE49-F238E27FC236}">
                <a16:creationId xmlns:a16="http://schemas.microsoft.com/office/drawing/2014/main" id="{65E27FE5-8800-468A-BDA5-EF4240343254}"/>
              </a:ext>
            </a:extLst>
          </p:cNvPr>
          <p:cNvSpPr txBox="1"/>
          <p:nvPr/>
        </p:nvSpPr>
        <p:spPr>
          <a:xfrm>
            <a:off x="6095998" y="4876575"/>
            <a:ext cx="3936380" cy="923330"/>
          </a:xfrm>
          <a:prstGeom prst="rect">
            <a:avLst/>
          </a:prstGeom>
          <a:noFill/>
        </p:spPr>
        <p:txBody>
          <a:bodyPr wrap="square" rtlCol="0">
            <a:spAutoFit/>
          </a:bodyPr>
          <a:lstStyle/>
          <a:p>
            <a:r>
              <a:rPr lang="en-US" dirty="0">
                <a:solidFill>
                  <a:srgbClr val="7030A0"/>
                </a:solidFill>
              </a:rPr>
              <a:t>Facilitated by: </a:t>
            </a:r>
          </a:p>
          <a:p>
            <a:r>
              <a:rPr lang="en-US" dirty="0">
                <a:solidFill>
                  <a:srgbClr val="7030A0"/>
                </a:solidFill>
              </a:rPr>
              <a:t>Tom Kinley,  Field Support &amp; Systems Change Facilitation</a:t>
            </a:r>
          </a:p>
        </p:txBody>
      </p:sp>
      <p:sp>
        <p:nvSpPr>
          <p:cNvPr id="12" name="TextBox 11">
            <a:extLst>
              <a:ext uri="{FF2B5EF4-FFF2-40B4-BE49-F238E27FC236}">
                <a16:creationId xmlns:a16="http://schemas.microsoft.com/office/drawing/2014/main" id="{6622EE41-BE8E-4D4C-9203-629F1F1B1BF1}"/>
              </a:ext>
            </a:extLst>
          </p:cNvPr>
          <p:cNvSpPr txBox="1"/>
          <p:nvPr/>
        </p:nvSpPr>
        <p:spPr>
          <a:xfrm>
            <a:off x="2316077" y="4352538"/>
            <a:ext cx="7559843"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10:00a – 11:30a</a:t>
            </a:r>
            <a:endParaRPr lang="en-US" sz="5400" dirty="0">
              <a:solidFill>
                <a:schemeClr val="accent2">
                  <a:lumMod val="75000"/>
                </a:schemeClr>
              </a:solidFill>
            </a:endParaRPr>
          </a:p>
        </p:txBody>
      </p:sp>
      <p:pic>
        <p:nvPicPr>
          <p:cNvPr id="9" name="Picture 8" descr="A close up of a sign&#10;&#10;Description automatically generated">
            <a:extLst>
              <a:ext uri="{FF2B5EF4-FFF2-40B4-BE49-F238E27FC236}">
                <a16:creationId xmlns:a16="http://schemas.microsoft.com/office/drawing/2014/main" id="{02D8D727-2B08-4FC9-888E-6D98D8C9ACD4}"/>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264119" y="1676418"/>
            <a:ext cx="1350841" cy="1259259"/>
          </a:xfrm>
          <a:prstGeom prst="rect">
            <a:avLst/>
          </a:prstGeom>
        </p:spPr>
      </p:pic>
      <p:pic>
        <p:nvPicPr>
          <p:cNvPr id="11" name="Picture 10" descr="A close up of a sign&#10;&#10;Description automatically generated">
            <a:extLst>
              <a:ext uri="{FF2B5EF4-FFF2-40B4-BE49-F238E27FC236}">
                <a16:creationId xmlns:a16="http://schemas.microsoft.com/office/drawing/2014/main" id="{216D6FFE-C7B0-4C7F-939E-7ABB10F17B7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299735" y="5828242"/>
            <a:ext cx="712508" cy="664202"/>
          </a:xfrm>
          <a:prstGeom prst="rect">
            <a:avLst/>
          </a:prstGeom>
        </p:spPr>
      </p:pic>
      <p:sp>
        <p:nvSpPr>
          <p:cNvPr id="13" name="TextBox 12">
            <a:extLst>
              <a:ext uri="{FF2B5EF4-FFF2-40B4-BE49-F238E27FC236}">
                <a16:creationId xmlns:a16="http://schemas.microsoft.com/office/drawing/2014/main" id="{3E9F8B2D-07C3-471F-8AFB-4F4661753F1D}"/>
              </a:ext>
            </a:extLst>
          </p:cNvPr>
          <p:cNvSpPr txBox="1"/>
          <p:nvPr/>
        </p:nvSpPr>
        <p:spPr>
          <a:xfrm>
            <a:off x="1877603" y="3476407"/>
            <a:ext cx="8805263"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Application Session</a:t>
            </a:r>
            <a:endParaRPr lang="en-US" sz="5400" dirty="0">
              <a:solidFill>
                <a:schemeClr val="accent2">
                  <a:lumMod val="75000"/>
                </a:schemeClr>
              </a:solidFill>
            </a:endParaRPr>
          </a:p>
        </p:txBody>
      </p:sp>
      <p:pic>
        <p:nvPicPr>
          <p:cNvPr id="5" name="Picture 4" descr="A picture containing logo&#10;&#10;Description automatically generated">
            <a:extLst>
              <a:ext uri="{FF2B5EF4-FFF2-40B4-BE49-F238E27FC236}">
                <a16:creationId xmlns:a16="http://schemas.microsoft.com/office/drawing/2014/main" id="{3B7E4873-C649-4B4E-BBFA-7CADB50D1EB6}"/>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150673" y="10113350"/>
            <a:ext cx="2817176" cy="1305292"/>
          </a:xfrm>
          <a:prstGeom prst="rect">
            <a:avLst/>
          </a:prstGeom>
        </p:spPr>
      </p:pic>
      <p:pic>
        <p:nvPicPr>
          <p:cNvPr id="2050" name="Picture 1">
            <a:extLst>
              <a:ext uri="{FF2B5EF4-FFF2-40B4-BE49-F238E27FC236}">
                <a16:creationId xmlns:a16="http://schemas.microsoft.com/office/drawing/2014/main" id="{FCFFE7F1-F479-4F1C-86B1-3036A4E2EAE9}"/>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599343" y="4985084"/>
            <a:ext cx="1555316" cy="76298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27188918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descr="A close up of a logo&#10;&#10;Description automatically generated">
            <a:extLst>
              <a:ext uri="{FF2B5EF4-FFF2-40B4-BE49-F238E27FC236}">
                <a16:creationId xmlns:a16="http://schemas.microsoft.com/office/drawing/2014/main" id="{CF50E51C-7BCA-4541-A2E1-E40DC86411B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151724" y="1053830"/>
            <a:ext cx="5481913" cy="1627169"/>
          </a:xfrm>
          <a:prstGeom prst="rect">
            <a:avLst/>
          </a:prstGeom>
        </p:spPr>
      </p:pic>
      <p:pic>
        <p:nvPicPr>
          <p:cNvPr id="3" name="Picture 2" descr="Graphical user interface, website&#10;&#10;Description automatically generated">
            <a:extLst>
              <a:ext uri="{FF2B5EF4-FFF2-40B4-BE49-F238E27FC236}">
                <a16:creationId xmlns:a16="http://schemas.microsoft.com/office/drawing/2014/main" id="{D99DA88D-0FEA-4F4B-8BE4-9DA5F8321B4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20513703">
            <a:off x="720840" y="3422685"/>
            <a:ext cx="3075265" cy="1117998"/>
          </a:xfrm>
          <a:prstGeom prst="rect">
            <a:avLst/>
          </a:prstGeom>
        </p:spPr>
      </p:pic>
      <p:pic>
        <p:nvPicPr>
          <p:cNvPr id="5" name="Picture 4" descr="Logo, company name&#10;&#10;Description automatically generated">
            <a:extLst>
              <a:ext uri="{FF2B5EF4-FFF2-40B4-BE49-F238E27FC236}">
                <a16:creationId xmlns:a16="http://schemas.microsoft.com/office/drawing/2014/main" id="{65DCC5E0-00BC-4885-BF60-16CF211C079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436584" y="2979049"/>
            <a:ext cx="3318831" cy="1793289"/>
          </a:xfrm>
          <a:prstGeom prst="rect">
            <a:avLst/>
          </a:prstGeom>
        </p:spPr>
      </p:pic>
      <p:pic>
        <p:nvPicPr>
          <p:cNvPr id="7" name="Picture 6" descr="Text&#10;&#10;Description automatically generated with low confidence">
            <a:extLst>
              <a:ext uri="{FF2B5EF4-FFF2-40B4-BE49-F238E27FC236}">
                <a16:creationId xmlns:a16="http://schemas.microsoft.com/office/drawing/2014/main" id="{423C6D77-2734-45DE-BBE0-BBE1A577E6A8}"/>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rot="1236692">
            <a:off x="8580541" y="3247911"/>
            <a:ext cx="2665586" cy="1090134"/>
          </a:xfrm>
          <a:prstGeom prst="rect">
            <a:avLst/>
          </a:prstGeom>
        </p:spPr>
      </p:pic>
      <p:pic>
        <p:nvPicPr>
          <p:cNvPr id="11" name="Picture 10" descr="Text&#10;&#10;Description automatically generated with medium confidence">
            <a:extLst>
              <a:ext uri="{FF2B5EF4-FFF2-40B4-BE49-F238E27FC236}">
                <a16:creationId xmlns:a16="http://schemas.microsoft.com/office/drawing/2014/main" id="{5256A910-824D-401A-94D8-3B1DB87DCF97}"/>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4388185" y="5085710"/>
            <a:ext cx="3318831" cy="1230830"/>
          </a:xfrm>
          <a:prstGeom prst="rect">
            <a:avLst/>
          </a:prstGeom>
        </p:spPr>
      </p:pic>
      <p:pic>
        <p:nvPicPr>
          <p:cNvPr id="8" name="Picture 7" descr="A close up of a sign&#10;&#10;Description automatically generated">
            <a:extLst>
              <a:ext uri="{FF2B5EF4-FFF2-40B4-BE49-F238E27FC236}">
                <a16:creationId xmlns:a16="http://schemas.microsoft.com/office/drawing/2014/main" id="{652C1366-4E73-49D9-B822-6F572FAD13F4}"/>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11376041" y="5885683"/>
            <a:ext cx="656091" cy="611610"/>
          </a:xfrm>
          <a:prstGeom prst="rect">
            <a:avLst/>
          </a:prstGeom>
        </p:spPr>
      </p:pic>
    </p:spTree>
    <p:extLst>
      <p:ext uri="{BB962C8B-B14F-4D97-AF65-F5344CB8AC3E}">
        <p14:creationId xmlns:p14="http://schemas.microsoft.com/office/powerpoint/2010/main" val="360902937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583842"/>
            <a:ext cx="8596668" cy="1320800"/>
          </a:xfrm>
        </p:spPr>
        <p:txBody>
          <a:bodyPr>
            <a:normAutofit/>
          </a:bodyPr>
          <a:lstStyle/>
          <a:p>
            <a:pPr algn="ctr"/>
            <a:br>
              <a:rPr lang="en-US" dirty="0"/>
            </a:br>
            <a:endParaRPr lang="en-US" dirty="0"/>
          </a:p>
        </p:txBody>
      </p:sp>
      <p:pic>
        <p:nvPicPr>
          <p:cNvPr id="11" name="Picture 10" descr="Graphical user interface, application, timeline&#10;&#10;Description automatically generated">
            <a:extLst>
              <a:ext uri="{FF2B5EF4-FFF2-40B4-BE49-F238E27FC236}">
                <a16:creationId xmlns:a16="http://schemas.microsoft.com/office/drawing/2014/main" id="{971F43CA-4217-4AF9-B702-B482F966139A}"/>
              </a:ext>
            </a:extLst>
          </p:cNvPr>
          <p:cNvPicPr>
            <a:picLocks noChangeAspect="1"/>
          </p:cNvPicPr>
          <p:nvPr/>
        </p:nvPicPr>
        <p:blipFill>
          <a:blip r:embed="rId3"/>
          <a:stretch>
            <a:fillRect/>
          </a:stretch>
        </p:blipFill>
        <p:spPr>
          <a:xfrm>
            <a:off x="435343" y="583842"/>
            <a:ext cx="8434526" cy="5690316"/>
          </a:xfrm>
          <a:prstGeom prst="rect">
            <a:avLst/>
          </a:prstGeom>
        </p:spPr>
      </p:pic>
      <p:pic>
        <p:nvPicPr>
          <p:cNvPr id="4" name="Picture 3">
            <a:extLst>
              <a:ext uri="{FF2B5EF4-FFF2-40B4-BE49-F238E27FC236}">
                <a16:creationId xmlns:a16="http://schemas.microsoft.com/office/drawing/2014/main" id="{4CE356C0-A8D3-43BA-946C-96539FE5C83C}"/>
              </a:ext>
            </a:extLst>
          </p:cNvPr>
          <p:cNvPicPr>
            <a:picLocks noChangeAspect="1"/>
          </p:cNvPicPr>
          <p:nvPr/>
        </p:nvPicPr>
        <p:blipFill>
          <a:blip r:embed="rId4"/>
          <a:stretch>
            <a:fillRect/>
          </a:stretch>
        </p:blipFill>
        <p:spPr>
          <a:xfrm>
            <a:off x="0" y="0"/>
            <a:ext cx="12192000" cy="6858000"/>
          </a:xfrm>
          <a:prstGeom prst="rect">
            <a:avLst/>
          </a:prstGeom>
        </p:spPr>
      </p:pic>
      <p:pic>
        <p:nvPicPr>
          <p:cNvPr id="6" name="Picture 5" descr="A picture containing text&#10;&#10;Description automatically generated">
            <a:extLst>
              <a:ext uri="{FF2B5EF4-FFF2-40B4-BE49-F238E27FC236}">
                <a16:creationId xmlns:a16="http://schemas.microsoft.com/office/drawing/2014/main" id="{534E5443-E0FB-417A-A870-3005792B84D0}"/>
              </a:ext>
            </a:extLst>
          </p:cNvPr>
          <p:cNvPicPr>
            <a:picLocks noChangeAspect="1"/>
          </p:cNvPicPr>
          <p:nvPr/>
        </p:nvPicPr>
        <p:blipFill>
          <a:blip r:embed="rId5"/>
          <a:stretch>
            <a:fillRect/>
          </a:stretch>
        </p:blipFill>
        <p:spPr>
          <a:xfrm>
            <a:off x="677334" y="2383047"/>
            <a:ext cx="2067512" cy="1620833"/>
          </a:xfrm>
          <a:prstGeom prst="rect">
            <a:avLst/>
          </a:prstGeom>
        </p:spPr>
      </p:pic>
      <p:pic>
        <p:nvPicPr>
          <p:cNvPr id="7" name="Picture 6">
            <a:extLst>
              <a:ext uri="{FF2B5EF4-FFF2-40B4-BE49-F238E27FC236}">
                <a16:creationId xmlns:a16="http://schemas.microsoft.com/office/drawing/2014/main" id="{D4F2E862-0C62-48BC-97CD-71978EC624CB}"/>
              </a:ext>
            </a:extLst>
          </p:cNvPr>
          <p:cNvPicPr>
            <a:picLocks noChangeAspect="1"/>
          </p:cNvPicPr>
          <p:nvPr/>
        </p:nvPicPr>
        <p:blipFill>
          <a:blip r:embed="rId6"/>
          <a:stretch>
            <a:fillRect/>
          </a:stretch>
        </p:blipFill>
        <p:spPr>
          <a:xfrm>
            <a:off x="214468" y="4714739"/>
            <a:ext cx="5661137" cy="528357"/>
          </a:xfrm>
          <a:prstGeom prst="rect">
            <a:avLst/>
          </a:prstGeom>
        </p:spPr>
      </p:pic>
      <p:pic>
        <p:nvPicPr>
          <p:cNvPr id="8" name="Picture 7" descr="Logo, company name&#10;&#10;Description automatically generated">
            <a:extLst>
              <a:ext uri="{FF2B5EF4-FFF2-40B4-BE49-F238E27FC236}">
                <a16:creationId xmlns:a16="http://schemas.microsoft.com/office/drawing/2014/main" id="{58F4C9C9-2A3B-4F32-AF04-F60DFD390E3B}"/>
              </a:ext>
            </a:extLst>
          </p:cNvPr>
          <p:cNvPicPr>
            <a:picLocks noChangeAspect="1"/>
          </p:cNvPicPr>
          <p:nvPr/>
        </p:nvPicPr>
        <p:blipFill>
          <a:blip r:embed="rId7"/>
          <a:stretch>
            <a:fillRect/>
          </a:stretch>
        </p:blipFill>
        <p:spPr>
          <a:xfrm>
            <a:off x="3470018" y="2485426"/>
            <a:ext cx="1712609" cy="1912708"/>
          </a:xfrm>
          <a:prstGeom prst="rect">
            <a:avLst/>
          </a:prstGeom>
        </p:spPr>
      </p:pic>
      <p:sp>
        <p:nvSpPr>
          <p:cNvPr id="10" name="Content Placeholder 2">
            <a:extLst>
              <a:ext uri="{FF2B5EF4-FFF2-40B4-BE49-F238E27FC236}">
                <a16:creationId xmlns:a16="http://schemas.microsoft.com/office/drawing/2014/main" id="{263A19CC-424E-409C-A1DD-3F03265E06E4}"/>
              </a:ext>
            </a:extLst>
          </p:cNvPr>
          <p:cNvSpPr txBox="1">
            <a:spLocks/>
          </p:cNvSpPr>
          <p:nvPr/>
        </p:nvSpPr>
        <p:spPr>
          <a:xfrm>
            <a:off x="822267" y="1540087"/>
            <a:ext cx="4157373" cy="683491"/>
          </a:xfrm>
          <a:prstGeom prst="rect">
            <a:avLst/>
          </a:prstGeom>
        </p:spPr>
        <p:txBody>
          <a:bodyPr vert="horz" lIns="91440" tIns="45720" rIns="91440" bIns="45720" rtlCol="0" anchor="t">
            <a:normAutofit fontScale="52500" lnSpcReduction="200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sz="8800" dirty="0">
                <a:solidFill>
                  <a:srgbClr val="00B050"/>
                </a:solidFill>
                <a:latin typeface="Algerian" panose="04020705040A02060702" pitchFamily="82" charset="0"/>
              </a:rPr>
              <a:t>Sponsors</a:t>
            </a:r>
          </a:p>
          <a:p>
            <a:pPr algn="ctr"/>
            <a:endParaRPr lang="en-US" sz="8800" dirty="0">
              <a:solidFill>
                <a:srgbClr val="00B050"/>
              </a:solidFill>
              <a:latin typeface="Algerian" panose="04020705040A02060702" pitchFamily="82" charset="0"/>
            </a:endParaRPr>
          </a:p>
        </p:txBody>
      </p:sp>
      <p:sp>
        <p:nvSpPr>
          <p:cNvPr id="12" name="Content Placeholder 2">
            <a:extLst>
              <a:ext uri="{FF2B5EF4-FFF2-40B4-BE49-F238E27FC236}">
                <a16:creationId xmlns:a16="http://schemas.microsoft.com/office/drawing/2014/main" id="{9C1F6204-723F-4D40-BD75-D6E31AA6FD3E}"/>
              </a:ext>
            </a:extLst>
          </p:cNvPr>
          <p:cNvSpPr txBox="1">
            <a:spLocks/>
          </p:cNvSpPr>
          <p:nvPr/>
        </p:nvSpPr>
        <p:spPr>
          <a:xfrm>
            <a:off x="7340248" y="1562896"/>
            <a:ext cx="4157373" cy="683491"/>
          </a:xfrm>
          <a:prstGeom prst="rect">
            <a:avLst/>
          </a:prstGeom>
        </p:spPr>
        <p:txBody>
          <a:bodyPr vert="horz" lIns="91440" tIns="45720" rIns="91440" bIns="45720" rtlCol="0" anchor="t">
            <a:normAutofit fontScale="52500" lnSpcReduction="200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sz="8800" dirty="0">
                <a:solidFill>
                  <a:srgbClr val="00B050"/>
                </a:solidFill>
                <a:latin typeface="Algerian" panose="04020705040A02060702" pitchFamily="82" charset="0"/>
              </a:rPr>
              <a:t>Supporters</a:t>
            </a:r>
          </a:p>
          <a:p>
            <a:pPr algn="ctr"/>
            <a:endParaRPr lang="en-US" sz="8800" dirty="0">
              <a:solidFill>
                <a:srgbClr val="00B050"/>
              </a:solidFill>
              <a:latin typeface="Algerian" panose="04020705040A02060702" pitchFamily="82" charset="0"/>
            </a:endParaRPr>
          </a:p>
        </p:txBody>
      </p:sp>
      <p:pic>
        <p:nvPicPr>
          <p:cNvPr id="5122" name="Picture 2">
            <a:extLst>
              <a:ext uri="{FF2B5EF4-FFF2-40B4-BE49-F238E27FC236}">
                <a16:creationId xmlns:a16="http://schemas.microsoft.com/office/drawing/2014/main" id="{A84BAFAA-12D0-4B67-99E0-1F9CEEF9C4CF}"/>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484999" y="2362787"/>
            <a:ext cx="2933935" cy="1114639"/>
          </a:xfrm>
          <a:prstGeom prst="rect">
            <a:avLst/>
          </a:prstGeom>
          <a:noFill/>
          <a:extLst>
            <a:ext uri="{909E8E84-426E-40DD-AFC4-6F175D3DCCD1}">
              <a14:hiddenFill xmlns:a14="http://schemas.microsoft.com/office/drawing/2010/main">
                <a:solidFill>
                  <a:srgbClr val="FFFFFF"/>
                </a:solidFill>
              </a14:hiddenFill>
            </a:ext>
          </a:extLst>
        </p:spPr>
      </p:pic>
      <p:pic>
        <p:nvPicPr>
          <p:cNvPr id="5126" name="Picture 6">
            <a:extLst>
              <a:ext uri="{FF2B5EF4-FFF2-40B4-BE49-F238E27FC236}">
                <a16:creationId xmlns:a16="http://schemas.microsoft.com/office/drawing/2014/main" id="{F0DA71BD-8F2E-4E59-8CD3-52F4512179D9}"/>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6869355" y="4769468"/>
            <a:ext cx="4887302" cy="528357"/>
          </a:xfrm>
          <a:prstGeom prst="rect">
            <a:avLst/>
          </a:prstGeom>
          <a:noFill/>
          <a:extLst>
            <a:ext uri="{909E8E84-426E-40DD-AFC4-6F175D3DCCD1}">
              <a14:hiddenFill xmlns:a14="http://schemas.microsoft.com/office/drawing/2010/main">
                <a:solidFill>
                  <a:srgbClr val="FFFFFF"/>
                </a:solidFill>
              </a14:hiddenFill>
            </a:ext>
          </a:extLst>
        </p:spPr>
      </p:pic>
      <p:pic>
        <p:nvPicPr>
          <p:cNvPr id="5128" name="Picture 8">
            <a:extLst>
              <a:ext uri="{FF2B5EF4-FFF2-40B4-BE49-F238E27FC236}">
                <a16:creationId xmlns:a16="http://schemas.microsoft.com/office/drawing/2014/main" id="{1F1559F7-1C61-4263-ADE4-E2575BAC464D}"/>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9791968" y="2485426"/>
            <a:ext cx="1787030" cy="1949835"/>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14" descr="A close-up of a logo&#10;&#10;Description automatically generated with low confidence">
            <a:extLst>
              <a:ext uri="{FF2B5EF4-FFF2-40B4-BE49-F238E27FC236}">
                <a16:creationId xmlns:a16="http://schemas.microsoft.com/office/drawing/2014/main" id="{9181ADAE-9B0D-4364-8EBF-D9C9109C71E2}"/>
              </a:ext>
            </a:extLst>
          </p:cNvPr>
          <p:cNvPicPr>
            <a:picLocks noChangeAspect="1"/>
          </p:cNvPicPr>
          <p:nvPr/>
        </p:nvPicPr>
        <p:blipFill>
          <a:blip r:embed="rId11"/>
          <a:stretch>
            <a:fillRect/>
          </a:stretch>
        </p:blipFill>
        <p:spPr>
          <a:xfrm>
            <a:off x="7108050" y="3642261"/>
            <a:ext cx="2310884" cy="840584"/>
          </a:xfrm>
          <a:prstGeom prst="rect">
            <a:avLst/>
          </a:prstGeom>
        </p:spPr>
      </p:pic>
      <p:pic>
        <p:nvPicPr>
          <p:cNvPr id="14" name="Picture 13" descr="A close up of a sign&#10;&#10;Description automatically generated">
            <a:extLst>
              <a:ext uri="{FF2B5EF4-FFF2-40B4-BE49-F238E27FC236}">
                <a16:creationId xmlns:a16="http://schemas.microsoft.com/office/drawing/2014/main" id="{792C2D86-0102-4331-A3A4-2D55B50680E3}"/>
              </a:ext>
            </a:extLst>
          </p:cNvPr>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11390596" y="5862171"/>
            <a:ext cx="691978" cy="645064"/>
          </a:xfrm>
          <a:prstGeom prst="rect">
            <a:avLst/>
          </a:prstGeom>
        </p:spPr>
      </p:pic>
    </p:spTree>
    <p:extLst>
      <p:ext uri="{BB962C8B-B14F-4D97-AF65-F5344CB8AC3E}">
        <p14:creationId xmlns:p14="http://schemas.microsoft.com/office/powerpoint/2010/main" val="389511610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583842"/>
            <a:ext cx="8596668" cy="1320800"/>
          </a:xfrm>
        </p:spPr>
        <p:txBody>
          <a:bodyPr>
            <a:normAutofit/>
          </a:bodyPr>
          <a:lstStyle/>
          <a:p>
            <a:pPr algn="ctr"/>
            <a:br>
              <a:rPr lang="en-US" dirty="0"/>
            </a:br>
            <a:endParaRPr lang="en-US" dirty="0"/>
          </a:p>
        </p:txBody>
      </p:sp>
      <p:pic>
        <p:nvPicPr>
          <p:cNvPr id="11" name="Picture 10" descr="Graphical user interface, application, timeline&#10;&#10;Description automatically generated">
            <a:extLst>
              <a:ext uri="{FF2B5EF4-FFF2-40B4-BE49-F238E27FC236}">
                <a16:creationId xmlns:a16="http://schemas.microsoft.com/office/drawing/2014/main" id="{971F43CA-4217-4AF9-B702-B482F966139A}"/>
              </a:ext>
            </a:extLst>
          </p:cNvPr>
          <p:cNvPicPr>
            <a:picLocks noChangeAspect="1"/>
          </p:cNvPicPr>
          <p:nvPr/>
        </p:nvPicPr>
        <p:blipFill>
          <a:blip r:embed="rId3"/>
          <a:stretch>
            <a:fillRect/>
          </a:stretch>
        </p:blipFill>
        <p:spPr>
          <a:xfrm>
            <a:off x="435343" y="583842"/>
            <a:ext cx="8434526" cy="5690316"/>
          </a:xfrm>
          <a:prstGeom prst="rect">
            <a:avLst/>
          </a:prstGeom>
        </p:spPr>
      </p:pic>
      <p:pic>
        <p:nvPicPr>
          <p:cNvPr id="4" name="Picture 3">
            <a:extLst>
              <a:ext uri="{FF2B5EF4-FFF2-40B4-BE49-F238E27FC236}">
                <a16:creationId xmlns:a16="http://schemas.microsoft.com/office/drawing/2014/main" id="{4CE356C0-A8D3-43BA-946C-96539FE5C83C}"/>
              </a:ext>
            </a:extLst>
          </p:cNvPr>
          <p:cNvPicPr>
            <a:picLocks noChangeAspect="1"/>
          </p:cNvPicPr>
          <p:nvPr/>
        </p:nvPicPr>
        <p:blipFill>
          <a:blip r:embed="rId4"/>
          <a:stretch>
            <a:fillRect/>
          </a:stretch>
        </p:blipFill>
        <p:spPr>
          <a:xfrm>
            <a:off x="0" y="0"/>
            <a:ext cx="12192000" cy="6858000"/>
          </a:xfrm>
          <a:prstGeom prst="rect">
            <a:avLst/>
          </a:prstGeom>
        </p:spPr>
      </p:pic>
      <p:pic>
        <p:nvPicPr>
          <p:cNvPr id="6" name="Picture 5" descr="A picture containing text&#10;&#10;Description automatically generated">
            <a:extLst>
              <a:ext uri="{FF2B5EF4-FFF2-40B4-BE49-F238E27FC236}">
                <a16:creationId xmlns:a16="http://schemas.microsoft.com/office/drawing/2014/main" id="{534E5443-E0FB-417A-A870-3005792B84D0}"/>
              </a:ext>
            </a:extLst>
          </p:cNvPr>
          <p:cNvPicPr>
            <a:picLocks noChangeAspect="1"/>
          </p:cNvPicPr>
          <p:nvPr/>
        </p:nvPicPr>
        <p:blipFill>
          <a:blip r:embed="rId5"/>
          <a:stretch>
            <a:fillRect/>
          </a:stretch>
        </p:blipFill>
        <p:spPr>
          <a:xfrm>
            <a:off x="6623987" y="4067743"/>
            <a:ext cx="1684794" cy="1320800"/>
          </a:xfrm>
          <a:prstGeom prst="rect">
            <a:avLst/>
          </a:prstGeom>
        </p:spPr>
      </p:pic>
      <p:sp>
        <p:nvSpPr>
          <p:cNvPr id="10" name="Content Placeholder 2">
            <a:extLst>
              <a:ext uri="{FF2B5EF4-FFF2-40B4-BE49-F238E27FC236}">
                <a16:creationId xmlns:a16="http://schemas.microsoft.com/office/drawing/2014/main" id="{263A19CC-424E-409C-A1DD-3F03265E06E4}"/>
              </a:ext>
            </a:extLst>
          </p:cNvPr>
          <p:cNvSpPr txBox="1">
            <a:spLocks/>
          </p:cNvSpPr>
          <p:nvPr/>
        </p:nvSpPr>
        <p:spPr>
          <a:xfrm>
            <a:off x="4017313" y="1886609"/>
            <a:ext cx="4157373" cy="683491"/>
          </a:xfrm>
          <a:prstGeom prst="rect">
            <a:avLst/>
          </a:prstGeom>
        </p:spPr>
        <p:txBody>
          <a:bodyPr vert="horz" lIns="91440" tIns="45720" rIns="91440" bIns="45720" rtlCol="0" anchor="t">
            <a:normAutofit fontScale="52500" lnSpcReduction="200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sz="8800" dirty="0">
                <a:solidFill>
                  <a:srgbClr val="00B050"/>
                </a:solidFill>
                <a:latin typeface="Algerian" panose="04020705040A02060702" pitchFamily="82" charset="0"/>
              </a:rPr>
              <a:t>Sponsor</a:t>
            </a:r>
          </a:p>
          <a:p>
            <a:pPr algn="ctr"/>
            <a:endParaRPr lang="en-US" sz="8800" dirty="0">
              <a:solidFill>
                <a:srgbClr val="00B050"/>
              </a:solidFill>
              <a:latin typeface="Algerian" panose="04020705040A02060702" pitchFamily="82" charset="0"/>
            </a:endParaRPr>
          </a:p>
        </p:txBody>
      </p:sp>
      <p:pic>
        <p:nvPicPr>
          <p:cNvPr id="14" name="Picture 13" descr="A close up of a sign&#10;&#10;Description automatically generated">
            <a:extLst>
              <a:ext uri="{FF2B5EF4-FFF2-40B4-BE49-F238E27FC236}">
                <a16:creationId xmlns:a16="http://schemas.microsoft.com/office/drawing/2014/main" id="{792C2D86-0102-4331-A3A4-2D55B50680E3}"/>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1356100" y="5951626"/>
            <a:ext cx="691978" cy="645064"/>
          </a:xfrm>
          <a:prstGeom prst="rect">
            <a:avLst/>
          </a:prstGeom>
        </p:spPr>
      </p:pic>
      <p:pic>
        <p:nvPicPr>
          <p:cNvPr id="5" name="Picture 4" descr="A picture containing person, person, smiling, lady&#10;&#10;Description automatically generated">
            <a:extLst>
              <a:ext uri="{FF2B5EF4-FFF2-40B4-BE49-F238E27FC236}">
                <a16:creationId xmlns:a16="http://schemas.microsoft.com/office/drawing/2014/main" id="{291C0B2A-1AAC-4ED6-88FD-29ABCDB2A5D6}"/>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2907175" y="2718757"/>
            <a:ext cx="2660839" cy="2660839"/>
          </a:xfrm>
          <a:prstGeom prst="rect">
            <a:avLst/>
          </a:prstGeom>
        </p:spPr>
      </p:pic>
      <p:sp>
        <p:nvSpPr>
          <p:cNvPr id="9" name="TextBox 8">
            <a:extLst>
              <a:ext uri="{FF2B5EF4-FFF2-40B4-BE49-F238E27FC236}">
                <a16:creationId xmlns:a16="http://schemas.microsoft.com/office/drawing/2014/main" id="{69F99BB9-34FE-4728-9B14-1B82040F754E}"/>
              </a:ext>
            </a:extLst>
          </p:cNvPr>
          <p:cNvSpPr txBox="1"/>
          <p:nvPr/>
        </p:nvSpPr>
        <p:spPr>
          <a:xfrm>
            <a:off x="5912774" y="2718757"/>
            <a:ext cx="5290534" cy="1200329"/>
          </a:xfrm>
          <a:prstGeom prst="rect">
            <a:avLst/>
          </a:prstGeom>
          <a:noFill/>
        </p:spPr>
        <p:txBody>
          <a:bodyPr wrap="square" rtlCol="0">
            <a:spAutoFit/>
          </a:bodyPr>
          <a:lstStyle/>
          <a:p>
            <a:r>
              <a:rPr lang="en-US" dirty="0"/>
              <a:t>Melissa Calloway</a:t>
            </a:r>
          </a:p>
          <a:p>
            <a:r>
              <a:rPr lang="en-US" dirty="0"/>
              <a:t>Outreach Manager</a:t>
            </a:r>
          </a:p>
          <a:p>
            <a:r>
              <a:rPr lang="en-US" dirty="0"/>
              <a:t>CMC Energy Services, Inc,  </a:t>
            </a:r>
          </a:p>
          <a:p>
            <a:r>
              <a:rPr lang="en-US" dirty="0"/>
              <a:t>Energy Efficiency Contractor</a:t>
            </a:r>
          </a:p>
        </p:txBody>
      </p:sp>
    </p:spTree>
    <p:extLst>
      <p:ext uri="{BB962C8B-B14F-4D97-AF65-F5344CB8AC3E}">
        <p14:creationId xmlns:p14="http://schemas.microsoft.com/office/powerpoint/2010/main" val="77491838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close up of a sign&#10;&#10;Description automatically generated">
            <a:extLst>
              <a:ext uri="{FF2B5EF4-FFF2-40B4-BE49-F238E27FC236}">
                <a16:creationId xmlns:a16="http://schemas.microsoft.com/office/drawing/2014/main" id="{7B102116-601A-47DD-9A4B-EC1F7C8A4C8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384061" y="5968497"/>
            <a:ext cx="691977" cy="645063"/>
          </a:xfrm>
          <a:prstGeom prst="rect">
            <a:avLst/>
          </a:prstGeom>
        </p:spPr>
      </p:pic>
      <p:sp>
        <p:nvSpPr>
          <p:cNvPr id="6" name="Title 1">
            <a:extLst>
              <a:ext uri="{FF2B5EF4-FFF2-40B4-BE49-F238E27FC236}">
                <a16:creationId xmlns:a16="http://schemas.microsoft.com/office/drawing/2014/main" id="{AD79A1F2-F7EF-498A-95FF-A3BD6345A2FE}"/>
              </a:ext>
            </a:extLst>
          </p:cNvPr>
          <p:cNvSpPr>
            <a:spLocks noGrp="1"/>
          </p:cNvSpPr>
          <p:nvPr>
            <p:ph type="title"/>
          </p:nvPr>
        </p:nvSpPr>
        <p:spPr>
          <a:xfrm>
            <a:off x="1951982" y="1456660"/>
            <a:ext cx="2364837" cy="718716"/>
          </a:xfrm>
        </p:spPr>
        <p:txBody>
          <a:bodyPr>
            <a:normAutofit/>
          </a:bodyPr>
          <a:lstStyle/>
          <a:p>
            <a:r>
              <a:rPr lang="en-US" sz="4000" b="1" dirty="0">
                <a:solidFill>
                  <a:srgbClr val="00B050"/>
                </a:solidFill>
                <a:latin typeface="+mn-lt"/>
              </a:rPr>
              <a:t>Contacts</a:t>
            </a:r>
          </a:p>
        </p:txBody>
      </p:sp>
      <p:sp>
        <p:nvSpPr>
          <p:cNvPr id="8" name="Content Placeholder 2">
            <a:extLst>
              <a:ext uri="{FF2B5EF4-FFF2-40B4-BE49-F238E27FC236}">
                <a16:creationId xmlns:a16="http://schemas.microsoft.com/office/drawing/2014/main" id="{81D0D9BE-6D74-4AE4-AA35-A561B4CB9076}"/>
              </a:ext>
            </a:extLst>
          </p:cNvPr>
          <p:cNvSpPr txBox="1">
            <a:spLocks/>
          </p:cNvSpPr>
          <p:nvPr/>
        </p:nvSpPr>
        <p:spPr>
          <a:xfrm>
            <a:off x="2452331" y="2175376"/>
            <a:ext cx="3310070" cy="3225964"/>
          </a:xfrm>
          <a:prstGeom prst="rect">
            <a:avLst/>
          </a:prstGeom>
        </p:spPr>
        <p:txBody>
          <a:bodyPr vert="horz" lIns="91440" tIns="45720" rIns="91440" bIns="45720" rtlCol="0">
            <a:normAutofit lnSpcReduction="10000"/>
          </a:bodyPr>
          <a:lstStyle>
            <a:lvl1pPr marL="0" indent="0" algn="l" defTabSz="914400" rtl="0" eaLnBrk="1" latinLnBrk="0" hangingPunct="1">
              <a:lnSpc>
                <a:spcPct val="90000"/>
              </a:lnSpc>
              <a:spcBef>
                <a:spcPts val="1000"/>
              </a:spcBef>
              <a:buFont typeface="Arial" panose="020B0604020202020204" pitchFamily="34" charset="0"/>
              <a:buNone/>
              <a:defRPr sz="2400" kern="1200">
                <a:solidFill>
                  <a:schemeClr val="tx1">
                    <a:tint val="75000"/>
                  </a:schemeClr>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a:spcBef>
                <a:spcPts val="0"/>
              </a:spcBef>
            </a:pPr>
            <a:endParaRPr lang="en-US" sz="1800" b="1" dirty="0"/>
          </a:p>
          <a:p>
            <a:pPr>
              <a:spcBef>
                <a:spcPts val="0"/>
              </a:spcBef>
              <a:tabLst>
                <a:tab pos="3200400" algn="l"/>
                <a:tab pos="3657600" algn="l"/>
              </a:tabLst>
            </a:pPr>
            <a:r>
              <a:rPr lang="en-US" sz="2200" b="1" dirty="0"/>
              <a:t> David Esposito</a:t>
            </a:r>
          </a:p>
          <a:p>
            <a:pPr>
              <a:spcBef>
                <a:spcPts val="0"/>
              </a:spcBef>
              <a:tabLst>
                <a:tab pos="3200400" algn="l"/>
                <a:tab pos="3657600" algn="l"/>
              </a:tabLst>
            </a:pPr>
            <a:r>
              <a:rPr lang="en-US" sz="1500" b="1" dirty="0"/>
              <a:t>  Executive Director</a:t>
            </a:r>
          </a:p>
          <a:p>
            <a:pPr>
              <a:spcBef>
                <a:spcPts val="0"/>
              </a:spcBef>
              <a:tabLst>
                <a:tab pos="3200400" algn="l"/>
                <a:tab pos="3657600" algn="l"/>
              </a:tabLst>
            </a:pPr>
            <a:r>
              <a:rPr lang="en-US" sz="1800" dirty="0"/>
              <a:t>      </a:t>
            </a:r>
            <a:r>
              <a:rPr lang="en-US" sz="1500" dirty="0"/>
              <a:t>(217) 321-2476 x2</a:t>
            </a:r>
            <a:r>
              <a:rPr lang="en-US" sz="1500" b="1" dirty="0"/>
              <a:t> </a:t>
            </a:r>
          </a:p>
          <a:p>
            <a:pPr>
              <a:spcBef>
                <a:spcPts val="0"/>
              </a:spcBef>
              <a:tabLst>
                <a:tab pos="3200400" algn="l"/>
                <a:tab pos="3657600" algn="l"/>
              </a:tabLst>
            </a:pPr>
            <a:r>
              <a:rPr lang="en-US" sz="1500" b="1" dirty="0"/>
              <a:t>      </a:t>
            </a:r>
            <a:r>
              <a:rPr lang="en-US" sz="1500" dirty="0">
                <a:solidFill>
                  <a:srgbClr val="0070C0"/>
                </a:solidFill>
                <a:hlinkClick r:id="rId4"/>
              </a:rPr>
              <a:t>d.esposito@shpa-il.org</a:t>
            </a:r>
            <a:endParaRPr lang="en-US" sz="1500" dirty="0">
              <a:solidFill>
                <a:srgbClr val="0070C0"/>
              </a:solidFill>
            </a:endParaRPr>
          </a:p>
          <a:p>
            <a:pPr>
              <a:spcBef>
                <a:spcPts val="0"/>
              </a:spcBef>
              <a:tabLst>
                <a:tab pos="3200400" algn="l"/>
                <a:tab pos="3657600" algn="l"/>
              </a:tabLst>
            </a:pPr>
            <a:endParaRPr lang="en-US" sz="1800" dirty="0">
              <a:solidFill>
                <a:srgbClr val="0070C0"/>
              </a:solidFill>
            </a:endParaRPr>
          </a:p>
          <a:p>
            <a:pPr>
              <a:spcBef>
                <a:spcPts val="0"/>
              </a:spcBef>
              <a:tabLst>
                <a:tab pos="3200400" algn="l"/>
                <a:tab pos="3657600" algn="l"/>
              </a:tabLst>
            </a:pPr>
            <a:endParaRPr lang="en-US" sz="1800" b="1" dirty="0"/>
          </a:p>
          <a:p>
            <a:pPr>
              <a:spcBef>
                <a:spcPts val="0"/>
              </a:spcBef>
              <a:tabLst>
                <a:tab pos="3200400" algn="l"/>
                <a:tab pos="3657600" algn="l"/>
              </a:tabLst>
            </a:pPr>
            <a:r>
              <a:rPr lang="en-US" sz="2200" b="1" dirty="0"/>
              <a:t>Merridith Montgomery</a:t>
            </a:r>
          </a:p>
          <a:p>
            <a:pPr>
              <a:spcBef>
                <a:spcPts val="0"/>
              </a:spcBef>
              <a:tabLst>
                <a:tab pos="3200400" algn="l"/>
                <a:tab pos="3657600" algn="l"/>
              </a:tabLst>
            </a:pPr>
            <a:r>
              <a:rPr lang="en-US" sz="1500" b="1" dirty="0"/>
              <a:t>Policy &amp; Advocacy Coordinator</a:t>
            </a:r>
          </a:p>
          <a:p>
            <a:pPr>
              <a:spcBef>
                <a:spcPts val="0"/>
              </a:spcBef>
              <a:tabLst>
                <a:tab pos="3200400" algn="l"/>
                <a:tab pos="3657600" algn="l"/>
              </a:tabLst>
            </a:pPr>
            <a:r>
              <a:rPr lang="en-US" sz="1800" dirty="0"/>
              <a:t>      </a:t>
            </a:r>
            <a:r>
              <a:rPr lang="en-US" sz="1500" dirty="0"/>
              <a:t>(217) 321-2476 x3</a:t>
            </a:r>
          </a:p>
          <a:p>
            <a:pPr>
              <a:spcBef>
                <a:spcPts val="0"/>
              </a:spcBef>
              <a:tabLst>
                <a:tab pos="3200400" algn="l"/>
                <a:tab pos="3657600" algn="l"/>
              </a:tabLst>
            </a:pPr>
            <a:r>
              <a:rPr lang="en-US" sz="1500" dirty="0">
                <a:solidFill>
                  <a:schemeClr val="accent2">
                    <a:lumMod val="75000"/>
                  </a:schemeClr>
                </a:solidFill>
              </a:rPr>
              <a:t>       </a:t>
            </a:r>
            <a:r>
              <a:rPr lang="en-US" sz="1500" dirty="0">
                <a:solidFill>
                  <a:srgbClr val="0070C0"/>
                </a:solidFill>
              </a:rPr>
              <a:t>s.day@shpa-il.org</a:t>
            </a:r>
          </a:p>
          <a:p>
            <a:pPr>
              <a:spcBef>
                <a:spcPts val="0"/>
              </a:spcBef>
              <a:tabLst>
                <a:tab pos="3200400" algn="l"/>
                <a:tab pos="3657600" algn="l"/>
              </a:tabLst>
            </a:pPr>
            <a:endParaRPr lang="en-US" sz="1800" b="1" dirty="0"/>
          </a:p>
          <a:p>
            <a:pPr>
              <a:spcBef>
                <a:spcPts val="0"/>
              </a:spcBef>
              <a:tabLst>
                <a:tab pos="3200400" algn="l"/>
                <a:tab pos="3657600" algn="l"/>
              </a:tabLst>
            </a:pPr>
            <a:r>
              <a:rPr lang="en-US" sz="1800" b="1" dirty="0"/>
              <a:t> </a:t>
            </a:r>
            <a:endParaRPr lang="en-US" dirty="0"/>
          </a:p>
          <a:p>
            <a:pPr marL="228600" indent="-228600">
              <a:tabLst>
                <a:tab pos="3200400" algn="l"/>
              </a:tabLst>
            </a:pPr>
            <a:endParaRPr lang="en-US" dirty="0"/>
          </a:p>
          <a:p>
            <a:pPr marL="228600" indent="-228600">
              <a:tabLst>
                <a:tab pos="3657600" algn="l"/>
              </a:tabLst>
            </a:pPr>
            <a:endParaRPr lang="en-US" dirty="0"/>
          </a:p>
          <a:p>
            <a:pPr marL="228600" indent="-228600">
              <a:tabLst>
                <a:tab pos="3657600" algn="l"/>
              </a:tabLst>
            </a:pPr>
            <a:endParaRPr lang="en-US" dirty="0"/>
          </a:p>
        </p:txBody>
      </p:sp>
      <p:sp>
        <p:nvSpPr>
          <p:cNvPr id="9" name="Content Placeholder 2">
            <a:extLst>
              <a:ext uri="{FF2B5EF4-FFF2-40B4-BE49-F238E27FC236}">
                <a16:creationId xmlns:a16="http://schemas.microsoft.com/office/drawing/2014/main" id="{07A4AC27-97A0-4D37-94CE-D04CD5FA8BA9}"/>
              </a:ext>
            </a:extLst>
          </p:cNvPr>
          <p:cNvSpPr txBox="1">
            <a:spLocks/>
          </p:cNvSpPr>
          <p:nvPr/>
        </p:nvSpPr>
        <p:spPr>
          <a:xfrm>
            <a:off x="5762400" y="2044763"/>
            <a:ext cx="3190213" cy="2899378"/>
          </a:xfrm>
          <a:prstGeom prst="rect">
            <a:avLst/>
          </a:prstGeom>
        </p:spPr>
        <p:txBody>
          <a:bodyPr vert="horz" lIns="91440" tIns="45720" rIns="91440" bIns="45720" rtlCol="0">
            <a:normAutofit/>
          </a:bodyPr>
          <a:lstStyle>
            <a:lvl1pPr marL="0" indent="0" algn="l" defTabSz="914400" rtl="0" eaLnBrk="1" latinLnBrk="0" hangingPunct="1">
              <a:lnSpc>
                <a:spcPct val="90000"/>
              </a:lnSpc>
              <a:spcBef>
                <a:spcPts val="1000"/>
              </a:spcBef>
              <a:buFont typeface="Arial" panose="020B0604020202020204" pitchFamily="34" charset="0"/>
              <a:buNone/>
              <a:defRPr sz="2400" kern="1200">
                <a:solidFill>
                  <a:schemeClr val="tx1">
                    <a:tint val="75000"/>
                  </a:schemeClr>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a:spcBef>
                <a:spcPts val="0"/>
              </a:spcBef>
            </a:pPr>
            <a:endParaRPr lang="en-US" sz="1800" b="1" dirty="0"/>
          </a:p>
          <a:p>
            <a:pPr>
              <a:spcBef>
                <a:spcPts val="0"/>
              </a:spcBef>
              <a:tabLst>
                <a:tab pos="3200400" algn="l"/>
                <a:tab pos="3657600" algn="l"/>
              </a:tabLst>
            </a:pPr>
            <a:r>
              <a:rPr lang="en-US" sz="2200" b="1" dirty="0"/>
              <a:t> Susan Day</a:t>
            </a:r>
          </a:p>
          <a:p>
            <a:pPr>
              <a:spcBef>
                <a:spcPts val="0"/>
              </a:spcBef>
              <a:tabLst>
                <a:tab pos="3200400" algn="l"/>
                <a:tab pos="3657600" algn="l"/>
              </a:tabLst>
            </a:pPr>
            <a:r>
              <a:rPr lang="en-US" sz="1500" b="1" dirty="0"/>
              <a:t>Illinois Coordinator, Central &amp;  Southern Region</a:t>
            </a:r>
          </a:p>
          <a:p>
            <a:pPr>
              <a:spcBef>
                <a:spcPts val="0"/>
              </a:spcBef>
              <a:tabLst>
                <a:tab pos="3200400" algn="l"/>
                <a:tab pos="3657600" algn="l"/>
              </a:tabLst>
            </a:pPr>
            <a:r>
              <a:rPr lang="en-US" sz="1800" dirty="0"/>
              <a:t>      </a:t>
            </a:r>
            <a:r>
              <a:rPr lang="en-US" sz="1500" dirty="0"/>
              <a:t>(217) 321-2476 x3</a:t>
            </a:r>
          </a:p>
          <a:p>
            <a:pPr>
              <a:spcBef>
                <a:spcPts val="0"/>
              </a:spcBef>
              <a:tabLst>
                <a:tab pos="3200400" algn="l"/>
                <a:tab pos="3657600" algn="l"/>
              </a:tabLst>
            </a:pPr>
            <a:r>
              <a:rPr lang="en-US" sz="1500" dirty="0">
                <a:solidFill>
                  <a:schemeClr val="accent2">
                    <a:lumMod val="75000"/>
                  </a:schemeClr>
                </a:solidFill>
              </a:rPr>
              <a:t>       </a:t>
            </a:r>
            <a:r>
              <a:rPr lang="en-US" sz="1500" dirty="0">
                <a:solidFill>
                  <a:srgbClr val="0070C0"/>
                </a:solidFill>
              </a:rPr>
              <a:t>s.day@shpa-il.org</a:t>
            </a:r>
          </a:p>
          <a:p>
            <a:pPr>
              <a:spcBef>
                <a:spcPts val="0"/>
              </a:spcBef>
              <a:tabLst>
                <a:tab pos="3200400" algn="l"/>
                <a:tab pos="3657600" algn="l"/>
              </a:tabLst>
            </a:pPr>
            <a:endParaRPr lang="en-US" sz="1800" b="1" dirty="0"/>
          </a:p>
          <a:p>
            <a:pPr>
              <a:spcBef>
                <a:spcPts val="0"/>
              </a:spcBef>
              <a:tabLst>
                <a:tab pos="3200400" algn="l"/>
                <a:tab pos="3657600" algn="l"/>
              </a:tabLst>
            </a:pPr>
            <a:r>
              <a:rPr lang="en-US" sz="1800" b="1" dirty="0"/>
              <a:t> </a:t>
            </a:r>
            <a:r>
              <a:rPr lang="en-US" sz="2200" b="1" dirty="0"/>
              <a:t>Joseph Winford</a:t>
            </a:r>
          </a:p>
          <a:p>
            <a:pPr>
              <a:spcBef>
                <a:spcPts val="0"/>
              </a:spcBef>
              <a:tabLst>
                <a:tab pos="3200400" algn="l"/>
                <a:tab pos="3657600" algn="l"/>
              </a:tabLst>
            </a:pPr>
            <a:r>
              <a:rPr lang="en-US" sz="2400" b="1" dirty="0"/>
              <a:t> </a:t>
            </a:r>
            <a:r>
              <a:rPr lang="en-US" sz="1500" b="1" dirty="0"/>
              <a:t>Illinois Coordinator, Northern Region</a:t>
            </a:r>
          </a:p>
          <a:p>
            <a:pPr>
              <a:spcBef>
                <a:spcPts val="0"/>
              </a:spcBef>
              <a:tabLst>
                <a:tab pos="3200400" algn="l"/>
                <a:tab pos="3657600" algn="l"/>
              </a:tabLst>
            </a:pPr>
            <a:r>
              <a:rPr lang="en-US" sz="1500" b="1" dirty="0"/>
              <a:t>      </a:t>
            </a:r>
            <a:r>
              <a:rPr lang="en-US" sz="1500" dirty="0"/>
              <a:t>(217) 321-2476</a:t>
            </a:r>
            <a:r>
              <a:rPr lang="en-US" sz="1500" b="1" dirty="0"/>
              <a:t> </a:t>
            </a:r>
            <a:r>
              <a:rPr lang="en-US" sz="1500" dirty="0"/>
              <a:t>x1</a:t>
            </a:r>
          </a:p>
          <a:p>
            <a:pPr>
              <a:spcBef>
                <a:spcPts val="0"/>
              </a:spcBef>
              <a:tabLst>
                <a:tab pos="3200400" algn="l"/>
                <a:tab pos="3657600" algn="l"/>
              </a:tabLst>
            </a:pPr>
            <a:r>
              <a:rPr lang="en-US" sz="1500" b="1" dirty="0"/>
              <a:t>      </a:t>
            </a:r>
            <a:r>
              <a:rPr lang="en-US" sz="1500" dirty="0">
                <a:solidFill>
                  <a:srgbClr val="0070C0"/>
                </a:solidFill>
              </a:rPr>
              <a:t>j.winford@shpa-il.org</a:t>
            </a:r>
          </a:p>
          <a:p>
            <a:pPr>
              <a:spcBef>
                <a:spcPts val="0"/>
              </a:spcBef>
              <a:tabLst>
                <a:tab pos="3200400" algn="l"/>
                <a:tab pos="3657600" algn="l"/>
              </a:tabLst>
            </a:pPr>
            <a:endParaRPr lang="en-US" dirty="0"/>
          </a:p>
          <a:p>
            <a:pPr marL="228600" indent="-228600">
              <a:tabLst>
                <a:tab pos="3200400" algn="l"/>
              </a:tabLst>
            </a:pPr>
            <a:endParaRPr lang="en-US" dirty="0"/>
          </a:p>
          <a:p>
            <a:pPr marL="228600" indent="-228600">
              <a:tabLst>
                <a:tab pos="3657600" algn="l"/>
              </a:tabLst>
            </a:pPr>
            <a:endParaRPr lang="en-US" dirty="0"/>
          </a:p>
          <a:p>
            <a:pPr marL="228600" indent="-228600">
              <a:tabLst>
                <a:tab pos="3657600" algn="l"/>
              </a:tabLst>
            </a:pPr>
            <a:endParaRPr lang="en-US" dirty="0"/>
          </a:p>
        </p:txBody>
      </p:sp>
    </p:spTree>
    <p:extLst>
      <p:ext uri="{BB962C8B-B14F-4D97-AF65-F5344CB8AC3E}">
        <p14:creationId xmlns:p14="http://schemas.microsoft.com/office/powerpoint/2010/main" val="246812070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Picture 14" descr="Background pattern&#10;&#10;Description automatically generated">
            <a:extLst>
              <a:ext uri="{FF2B5EF4-FFF2-40B4-BE49-F238E27FC236}">
                <a16:creationId xmlns:a16="http://schemas.microsoft.com/office/drawing/2014/main" id="{6D3225B3-8862-4642-8AD3-D4A0D2812E8F}"/>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2"/>
            <a:ext cx="12192000" cy="6857999"/>
          </a:xfrm>
          <a:prstGeom prst="rect">
            <a:avLst/>
          </a:prstGeom>
        </p:spPr>
      </p:pic>
      <p:sp>
        <p:nvSpPr>
          <p:cNvPr id="89090" name="Title 1"/>
          <p:cNvSpPr>
            <a:spLocks noGrp="1"/>
          </p:cNvSpPr>
          <p:nvPr>
            <p:ph type="title"/>
          </p:nvPr>
        </p:nvSpPr>
        <p:spPr>
          <a:xfrm>
            <a:off x="4872252" y="2747817"/>
            <a:ext cx="2302269" cy="655676"/>
          </a:xfrm>
        </p:spPr>
        <p:txBody>
          <a:bodyPr>
            <a:noAutofit/>
          </a:bodyPr>
          <a:lstStyle/>
          <a:p>
            <a:pPr eaLnBrk="1" hangingPunct="1"/>
            <a:r>
              <a:rPr lang="en-US" altLang="en-US" sz="4000" b="1" dirty="0">
                <a:solidFill>
                  <a:srgbClr val="0070C0"/>
                </a:solidFill>
              </a:rPr>
              <a:t>Logistics</a:t>
            </a:r>
          </a:p>
        </p:txBody>
      </p:sp>
      <p:sp>
        <p:nvSpPr>
          <p:cNvPr id="89096" name="TextBox 3"/>
          <p:cNvSpPr txBox="1">
            <a:spLocks noChangeArrowheads="1"/>
          </p:cNvSpPr>
          <p:nvPr/>
        </p:nvSpPr>
        <p:spPr bwMode="auto">
          <a:xfrm>
            <a:off x="8109636" y="5435242"/>
            <a:ext cx="238095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fontAlgn="base" hangingPunct="1">
              <a:spcBef>
                <a:spcPct val="0"/>
              </a:spcBef>
              <a:spcAft>
                <a:spcPct val="0"/>
              </a:spcAft>
              <a:buNone/>
              <a:defRPr/>
            </a:pPr>
            <a:r>
              <a:rPr lang="en-US" altLang="en-US" sz="1800" dirty="0">
                <a:solidFill>
                  <a:srgbClr val="0081C6"/>
                </a:solidFill>
                <a:latin typeface="Century Schoolbook" pitchFamily="18" charset="0"/>
              </a:rPr>
              <a:t>Evaluation</a:t>
            </a:r>
          </a:p>
        </p:txBody>
      </p:sp>
      <p:pic>
        <p:nvPicPr>
          <p:cNvPr id="89101" name="Picture 2" descr="C:\Users\lindsey.bishop\AppData\Local\Microsoft\Windows\Temporary Internet Files\Content.IE5\B05XBQ03\MC900230987[1].wmf"/>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89888" y="3595669"/>
            <a:ext cx="3292476" cy="21074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 name="Picture 13" descr="A close up of a sign&#10;&#10;Description automatically generated">
            <a:extLst>
              <a:ext uri="{FF2B5EF4-FFF2-40B4-BE49-F238E27FC236}">
                <a16:creationId xmlns:a16="http://schemas.microsoft.com/office/drawing/2014/main" id="{DFB4B49F-0498-4473-9523-E22C76E46B97}"/>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1242510" y="5928602"/>
            <a:ext cx="684435" cy="603913"/>
          </a:xfrm>
          <a:prstGeom prst="rect">
            <a:avLst/>
          </a:prstGeom>
        </p:spPr>
      </p:pic>
      <p:pic>
        <p:nvPicPr>
          <p:cNvPr id="16" name="Picture 6" descr="C:\Users\lindsey.bishop\AppData\Local\Microsoft\Windows\Temporary Internet Files\Content.IE5\4A62WWQ2\MC900434403[1].wmf">
            <a:extLst>
              <a:ext uri="{FF2B5EF4-FFF2-40B4-BE49-F238E27FC236}">
                <a16:creationId xmlns:a16="http://schemas.microsoft.com/office/drawing/2014/main" id="{E4BD85EF-A11A-4082-A25E-29D9698F9C55}"/>
              </a:ext>
            </a:extLst>
          </p:cNvPr>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8442447" y="1238092"/>
            <a:ext cx="1920634" cy="172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 name="TextBox 7">
            <a:extLst>
              <a:ext uri="{FF2B5EF4-FFF2-40B4-BE49-F238E27FC236}">
                <a16:creationId xmlns:a16="http://schemas.microsoft.com/office/drawing/2014/main" id="{D4E53C7D-A2B8-4B2A-8290-7719A6A335F9}"/>
              </a:ext>
            </a:extLst>
          </p:cNvPr>
          <p:cNvSpPr txBox="1">
            <a:spLocks noChangeArrowheads="1"/>
          </p:cNvSpPr>
          <p:nvPr/>
        </p:nvSpPr>
        <p:spPr bwMode="auto">
          <a:xfrm>
            <a:off x="8693301" y="2975976"/>
            <a:ext cx="1797287"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fontAlgn="base" hangingPunct="1">
              <a:spcBef>
                <a:spcPct val="0"/>
              </a:spcBef>
              <a:spcAft>
                <a:spcPct val="0"/>
              </a:spcAft>
              <a:buNone/>
              <a:defRPr/>
            </a:pPr>
            <a:r>
              <a:rPr lang="en-US" altLang="en-US" sz="1800" dirty="0">
                <a:solidFill>
                  <a:srgbClr val="0081C6"/>
                </a:solidFill>
                <a:latin typeface="Century Schoolbook" pitchFamily="18" charset="0"/>
              </a:rPr>
              <a:t>Ask Questions!</a:t>
            </a:r>
          </a:p>
        </p:txBody>
      </p:sp>
      <p:pic>
        <p:nvPicPr>
          <p:cNvPr id="6" name="Picture 5" descr="Graphical user interface, application, Teams&#10;&#10;Description automatically generated">
            <a:extLst>
              <a:ext uri="{FF2B5EF4-FFF2-40B4-BE49-F238E27FC236}">
                <a16:creationId xmlns:a16="http://schemas.microsoft.com/office/drawing/2014/main" id="{D1C6E113-F081-4947-B841-824DCDFC6A75}"/>
              </a:ext>
            </a:extLst>
          </p:cNvPr>
          <p:cNvPicPr>
            <a:picLocks noChangeAspect="1"/>
          </p:cNvPicPr>
          <p:nvPr/>
        </p:nvPicPr>
        <p:blipFill>
          <a:blip r:embed="rId7">
            <a:extLst>
              <a:ext uri="{28A0092B-C50C-407E-A947-70E740481C1C}">
                <a14:useLocalDpi xmlns:a14="http://schemas.microsoft.com/office/drawing/2010/main" val="0"/>
              </a:ext>
              <a:ext uri="{837473B0-CC2E-450A-ABE3-18F120FF3D39}">
                <a1611:picAttrSrcUrl xmlns:a1611="http://schemas.microsoft.com/office/drawing/2016/11/main" r:id="rId8"/>
              </a:ext>
            </a:extLst>
          </a:blip>
          <a:stretch>
            <a:fillRect/>
          </a:stretch>
        </p:blipFill>
        <p:spPr>
          <a:xfrm>
            <a:off x="1143000" y="1698130"/>
            <a:ext cx="2380952" cy="809524"/>
          </a:xfrm>
          <a:prstGeom prst="rect">
            <a:avLst/>
          </a:prstGeom>
        </p:spPr>
      </p:pic>
      <p:sp>
        <p:nvSpPr>
          <p:cNvPr id="19" name="TextBox 3">
            <a:extLst>
              <a:ext uri="{FF2B5EF4-FFF2-40B4-BE49-F238E27FC236}">
                <a16:creationId xmlns:a16="http://schemas.microsoft.com/office/drawing/2014/main" id="{6F2CC5E4-CF2E-437B-A535-866349DB0710}"/>
              </a:ext>
            </a:extLst>
          </p:cNvPr>
          <p:cNvSpPr txBox="1">
            <a:spLocks noChangeArrowheads="1"/>
          </p:cNvSpPr>
          <p:nvPr/>
        </p:nvSpPr>
        <p:spPr bwMode="auto">
          <a:xfrm>
            <a:off x="1922747" y="2560418"/>
            <a:ext cx="1026759"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fontAlgn="base" hangingPunct="1">
              <a:spcBef>
                <a:spcPct val="0"/>
              </a:spcBef>
              <a:spcAft>
                <a:spcPct val="0"/>
              </a:spcAft>
              <a:buNone/>
              <a:defRPr/>
            </a:pPr>
            <a:r>
              <a:rPr lang="en-US" altLang="en-US" sz="1800" dirty="0">
                <a:solidFill>
                  <a:srgbClr val="0081C6"/>
                </a:solidFill>
                <a:latin typeface="Century Schoolbook" pitchFamily="18" charset="0"/>
              </a:rPr>
              <a:t>Mute</a:t>
            </a:r>
          </a:p>
        </p:txBody>
      </p:sp>
      <p:sp>
        <p:nvSpPr>
          <p:cNvPr id="12" name="TextBox 3">
            <a:extLst>
              <a:ext uri="{FF2B5EF4-FFF2-40B4-BE49-F238E27FC236}">
                <a16:creationId xmlns:a16="http://schemas.microsoft.com/office/drawing/2014/main" id="{2ACD00A2-AB50-488F-BD6A-C2218868630B}"/>
              </a:ext>
            </a:extLst>
          </p:cNvPr>
          <p:cNvSpPr txBox="1">
            <a:spLocks noChangeArrowheads="1"/>
          </p:cNvSpPr>
          <p:nvPr/>
        </p:nvSpPr>
        <p:spPr bwMode="auto">
          <a:xfrm>
            <a:off x="1701412" y="5703098"/>
            <a:ext cx="238095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fontAlgn="base" hangingPunct="1">
              <a:spcBef>
                <a:spcPct val="0"/>
              </a:spcBef>
              <a:spcAft>
                <a:spcPct val="0"/>
              </a:spcAft>
              <a:buNone/>
              <a:defRPr/>
            </a:pPr>
            <a:r>
              <a:rPr lang="en-US" altLang="en-US" sz="1800" dirty="0">
                <a:solidFill>
                  <a:srgbClr val="0081C6"/>
                </a:solidFill>
                <a:latin typeface="Century Schoolbook" pitchFamily="18" charset="0"/>
              </a:rPr>
              <a:t>Participate </a:t>
            </a:r>
          </a:p>
        </p:txBody>
      </p:sp>
      <p:pic>
        <p:nvPicPr>
          <p:cNvPr id="10" name="Picture 9" descr="A picture containing logo&#10;&#10;Description automatically generated">
            <a:extLst>
              <a:ext uri="{FF2B5EF4-FFF2-40B4-BE49-F238E27FC236}">
                <a16:creationId xmlns:a16="http://schemas.microsoft.com/office/drawing/2014/main" id="{224F4BD5-3909-4A11-A49C-8B1330BDA016}"/>
              </a:ext>
            </a:extLst>
          </p:cNvPr>
          <p:cNvPicPr>
            <a:picLocks noChangeAspect="1"/>
          </p:cNvPicPr>
          <p:nvPr/>
        </p:nvPicPr>
        <p:blipFill>
          <a:blip r:embed="rId9">
            <a:extLst>
              <a:ext uri="{28A0092B-C50C-407E-A947-70E740481C1C}">
                <a14:useLocalDpi xmlns:a14="http://schemas.microsoft.com/office/drawing/2010/main" val="0"/>
              </a:ext>
              <a:ext uri="{837473B0-CC2E-450A-ABE3-18F120FF3D39}">
                <a1611:picAttrSrcUrl xmlns:a1611="http://schemas.microsoft.com/office/drawing/2016/11/main" r:id="rId10"/>
              </a:ext>
            </a:extLst>
          </a:blip>
          <a:stretch>
            <a:fillRect/>
          </a:stretch>
        </p:blipFill>
        <p:spPr>
          <a:xfrm>
            <a:off x="7276287" y="3946390"/>
            <a:ext cx="2126477" cy="1564305"/>
          </a:xfrm>
          <a:prstGeom prst="rect">
            <a:avLst/>
          </a:prstGeom>
        </p:spPr>
      </p:pic>
    </p:spTree>
  </p:cSld>
  <p:clrMapOvr>
    <a:masterClrMapping/>
  </p:clrMapOvr>
  <p:transition spd="slow"/>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a:extLst>
              <a:ext uri="{FF2B5EF4-FFF2-40B4-BE49-F238E27FC236}">
                <a16:creationId xmlns:a16="http://schemas.microsoft.com/office/drawing/2014/main" id="{D8A2E9CA-1AE6-421D-8BEF-05F86416D815}"/>
              </a:ext>
            </a:extLst>
          </p:cNvPr>
          <p:cNvSpPr txBox="1"/>
          <p:nvPr/>
        </p:nvSpPr>
        <p:spPr>
          <a:xfrm>
            <a:off x="1877604" y="3077490"/>
            <a:ext cx="8805263"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Evidence-Based Practices: Integrating Core Competencies</a:t>
            </a:r>
            <a:endParaRPr lang="en-US" sz="5400" dirty="0">
              <a:solidFill>
                <a:schemeClr val="accent2">
                  <a:lumMod val="75000"/>
                </a:schemeClr>
              </a:solidFill>
            </a:endParaRPr>
          </a:p>
        </p:txBody>
      </p:sp>
      <p:sp>
        <p:nvSpPr>
          <p:cNvPr id="6" name="TextBox 5">
            <a:extLst>
              <a:ext uri="{FF2B5EF4-FFF2-40B4-BE49-F238E27FC236}">
                <a16:creationId xmlns:a16="http://schemas.microsoft.com/office/drawing/2014/main" id="{AC049604-479C-49FA-8EAE-0532B943AECC}"/>
              </a:ext>
            </a:extLst>
          </p:cNvPr>
          <p:cNvSpPr txBox="1"/>
          <p:nvPr/>
        </p:nvSpPr>
        <p:spPr>
          <a:xfrm>
            <a:off x="2316077" y="3919278"/>
            <a:ext cx="7559843"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Thursday</a:t>
            </a:r>
            <a:r>
              <a:rPr lang="en-US" sz="2400" b="1" dirty="0">
                <a:solidFill>
                  <a:srgbClr val="09099E"/>
                </a:solidFill>
                <a:latin typeface="Helvetica" panose="020B0604020202020204" pitchFamily="34" charset="0"/>
                <a:ea typeface="Calibri" panose="020F0502020204030204" pitchFamily="34" charset="0"/>
              </a:rPr>
              <a:t>, May 19, 2022 </a:t>
            </a:r>
            <a:endParaRPr lang="en-US" sz="5400" dirty="0">
              <a:solidFill>
                <a:schemeClr val="accent2">
                  <a:lumMod val="75000"/>
                </a:schemeClr>
              </a:solidFill>
            </a:endParaRPr>
          </a:p>
        </p:txBody>
      </p:sp>
      <p:sp>
        <p:nvSpPr>
          <p:cNvPr id="2" name="TextBox 1">
            <a:extLst>
              <a:ext uri="{FF2B5EF4-FFF2-40B4-BE49-F238E27FC236}">
                <a16:creationId xmlns:a16="http://schemas.microsoft.com/office/drawing/2014/main" id="{65E27FE5-8800-468A-BDA5-EF4240343254}"/>
              </a:ext>
            </a:extLst>
          </p:cNvPr>
          <p:cNvSpPr txBox="1"/>
          <p:nvPr/>
        </p:nvSpPr>
        <p:spPr>
          <a:xfrm>
            <a:off x="6095998" y="4846076"/>
            <a:ext cx="3936380" cy="923330"/>
          </a:xfrm>
          <a:prstGeom prst="rect">
            <a:avLst/>
          </a:prstGeom>
          <a:noFill/>
        </p:spPr>
        <p:txBody>
          <a:bodyPr wrap="square" rtlCol="0">
            <a:spAutoFit/>
          </a:bodyPr>
          <a:lstStyle/>
          <a:p>
            <a:r>
              <a:rPr lang="en-US" dirty="0">
                <a:solidFill>
                  <a:srgbClr val="7030A0"/>
                </a:solidFill>
              </a:rPr>
              <a:t>Facilitated by: </a:t>
            </a:r>
          </a:p>
          <a:p>
            <a:r>
              <a:rPr lang="en-US" dirty="0">
                <a:solidFill>
                  <a:srgbClr val="7030A0"/>
                </a:solidFill>
              </a:rPr>
              <a:t>Tom Kinley,  Field Support &amp; Systems Change Facilitation</a:t>
            </a:r>
          </a:p>
        </p:txBody>
      </p:sp>
      <p:sp>
        <p:nvSpPr>
          <p:cNvPr id="12" name="TextBox 11">
            <a:extLst>
              <a:ext uri="{FF2B5EF4-FFF2-40B4-BE49-F238E27FC236}">
                <a16:creationId xmlns:a16="http://schemas.microsoft.com/office/drawing/2014/main" id="{6622EE41-BE8E-4D4C-9203-629F1F1B1BF1}"/>
              </a:ext>
            </a:extLst>
          </p:cNvPr>
          <p:cNvSpPr txBox="1"/>
          <p:nvPr/>
        </p:nvSpPr>
        <p:spPr>
          <a:xfrm>
            <a:off x="2316077" y="4352538"/>
            <a:ext cx="7559843"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10:00a – 11:30a</a:t>
            </a:r>
            <a:endParaRPr lang="en-US" sz="5400" dirty="0">
              <a:solidFill>
                <a:schemeClr val="accent2">
                  <a:lumMod val="75000"/>
                </a:schemeClr>
              </a:solidFill>
            </a:endParaRPr>
          </a:p>
        </p:txBody>
      </p:sp>
      <p:pic>
        <p:nvPicPr>
          <p:cNvPr id="9" name="Picture 8" descr="A close up of a sign&#10;&#10;Description automatically generated">
            <a:extLst>
              <a:ext uri="{FF2B5EF4-FFF2-40B4-BE49-F238E27FC236}">
                <a16:creationId xmlns:a16="http://schemas.microsoft.com/office/drawing/2014/main" id="{02D8D727-2B08-4FC9-888E-6D98D8C9ACD4}"/>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264119" y="1589350"/>
            <a:ext cx="1350841" cy="1259259"/>
          </a:xfrm>
          <a:prstGeom prst="rect">
            <a:avLst/>
          </a:prstGeom>
        </p:spPr>
      </p:pic>
      <p:pic>
        <p:nvPicPr>
          <p:cNvPr id="11" name="Picture 10" descr="A close up of a sign&#10;&#10;Description automatically generated">
            <a:extLst>
              <a:ext uri="{FF2B5EF4-FFF2-40B4-BE49-F238E27FC236}">
                <a16:creationId xmlns:a16="http://schemas.microsoft.com/office/drawing/2014/main" id="{216D6FFE-C7B0-4C7F-939E-7ABB10F17B7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321001" y="5879346"/>
            <a:ext cx="712508" cy="664202"/>
          </a:xfrm>
          <a:prstGeom prst="rect">
            <a:avLst/>
          </a:prstGeom>
        </p:spPr>
      </p:pic>
      <p:sp>
        <p:nvSpPr>
          <p:cNvPr id="13" name="TextBox 12">
            <a:extLst>
              <a:ext uri="{FF2B5EF4-FFF2-40B4-BE49-F238E27FC236}">
                <a16:creationId xmlns:a16="http://schemas.microsoft.com/office/drawing/2014/main" id="{3E9F8B2D-07C3-471F-8AFB-4F4661753F1D}"/>
              </a:ext>
            </a:extLst>
          </p:cNvPr>
          <p:cNvSpPr txBox="1"/>
          <p:nvPr/>
        </p:nvSpPr>
        <p:spPr>
          <a:xfrm>
            <a:off x="1877603" y="3476407"/>
            <a:ext cx="8805263"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Application Session</a:t>
            </a:r>
            <a:endParaRPr lang="en-US" sz="5400" dirty="0">
              <a:solidFill>
                <a:schemeClr val="accent2">
                  <a:lumMod val="75000"/>
                </a:schemeClr>
              </a:solidFill>
            </a:endParaRPr>
          </a:p>
        </p:txBody>
      </p:sp>
      <p:pic>
        <p:nvPicPr>
          <p:cNvPr id="5" name="Picture 4" descr="A picture containing logo&#10;&#10;Description automatically generated">
            <a:extLst>
              <a:ext uri="{FF2B5EF4-FFF2-40B4-BE49-F238E27FC236}">
                <a16:creationId xmlns:a16="http://schemas.microsoft.com/office/drawing/2014/main" id="{3B7E4873-C649-4B4E-BBFA-7CADB50D1EB6}"/>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150673" y="10113350"/>
            <a:ext cx="2817176" cy="1305292"/>
          </a:xfrm>
          <a:prstGeom prst="rect">
            <a:avLst/>
          </a:prstGeom>
        </p:spPr>
      </p:pic>
      <p:pic>
        <p:nvPicPr>
          <p:cNvPr id="2050" name="Picture 1">
            <a:extLst>
              <a:ext uri="{FF2B5EF4-FFF2-40B4-BE49-F238E27FC236}">
                <a16:creationId xmlns:a16="http://schemas.microsoft.com/office/drawing/2014/main" id="{FCFFE7F1-F479-4F1C-86B1-3036A4E2EAE9}"/>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708803" y="4991229"/>
            <a:ext cx="1555316" cy="76298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15102115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descr="A close up of a sign&#10;&#10;Description automatically generated">
            <a:extLst>
              <a:ext uri="{FF2B5EF4-FFF2-40B4-BE49-F238E27FC236}">
                <a16:creationId xmlns:a16="http://schemas.microsoft.com/office/drawing/2014/main" id="{216D6FFE-C7B0-4C7F-939E-7ABB10F17B7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182777" y="6002520"/>
            <a:ext cx="712508" cy="664202"/>
          </a:xfrm>
          <a:prstGeom prst="rect">
            <a:avLst/>
          </a:prstGeom>
        </p:spPr>
      </p:pic>
      <p:pic>
        <p:nvPicPr>
          <p:cNvPr id="5" name="Picture 4" descr="A picture containing logo&#10;&#10;Description automatically generated">
            <a:extLst>
              <a:ext uri="{FF2B5EF4-FFF2-40B4-BE49-F238E27FC236}">
                <a16:creationId xmlns:a16="http://schemas.microsoft.com/office/drawing/2014/main" id="{3B7E4873-C649-4B4E-BBFA-7CADB50D1EB6}"/>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150673" y="10113350"/>
            <a:ext cx="2817176" cy="1305292"/>
          </a:xfrm>
          <a:prstGeom prst="rect">
            <a:avLst/>
          </a:prstGeom>
        </p:spPr>
      </p:pic>
      <p:sp>
        <p:nvSpPr>
          <p:cNvPr id="6" name="TextBox 5">
            <a:extLst>
              <a:ext uri="{FF2B5EF4-FFF2-40B4-BE49-F238E27FC236}">
                <a16:creationId xmlns:a16="http://schemas.microsoft.com/office/drawing/2014/main" id="{13A1E294-88B1-4EF9-B2DB-C23B3C96A099}"/>
              </a:ext>
            </a:extLst>
          </p:cNvPr>
          <p:cNvSpPr txBox="1"/>
          <p:nvPr/>
        </p:nvSpPr>
        <p:spPr>
          <a:xfrm>
            <a:off x="637954" y="1223137"/>
            <a:ext cx="10111563" cy="4627229"/>
          </a:xfrm>
          <a:prstGeom prst="rect">
            <a:avLst/>
          </a:prstGeom>
          <a:noFill/>
        </p:spPr>
        <p:txBody>
          <a:bodyPr wrap="square">
            <a:spAutoFit/>
          </a:bodyPr>
          <a:lstStyle/>
          <a:p>
            <a:pPr marL="0" marR="0">
              <a:lnSpc>
                <a:spcPct val="107000"/>
              </a:lnSpc>
              <a:spcBef>
                <a:spcPts val="0"/>
              </a:spcBef>
              <a:spcAft>
                <a:spcPts val="800"/>
              </a:spcAft>
            </a:pPr>
            <a:r>
              <a:rPr lang="en-US" sz="1800" b="1" dirty="0">
                <a:effectLst/>
                <a:latin typeface="Calibri" panose="020F0502020204030204" pitchFamily="34" charset="0"/>
                <a:ea typeface="Calibri" panose="020F0502020204030204" pitchFamily="34" charset="0"/>
                <a:cs typeface="Times New Roman" panose="02020603050405020304" pitchFamily="18" charset="0"/>
              </a:rPr>
              <a:t>Care Management Story </a:t>
            </a:r>
            <a:r>
              <a:rPr lang="en-US" b="1" dirty="0">
                <a:latin typeface="Calibri" panose="020F0502020204030204" pitchFamily="34" charset="0"/>
                <a:ea typeface="Calibri" panose="020F0502020204030204" pitchFamily="34" charset="0"/>
                <a:cs typeface="Times New Roman" panose="02020603050405020304" pitchFamily="18" charset="0"/>
              </a:rPr>
              <a:t>#1</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800" b="1" dirty="0">
                <a:effectLst/>
                <a:latin typeface="Calibri" panose="020F0502020204030204" pitchFamily="34" charset="0"/>
                <a:ea typeface="Calibri" panose="020F0502020204030204" pitchFamily="34" charset="0"/>
                <a:cs typeface="Calibri" panose="020F0502020204030204" pitchFamily="34" charset="0"/>
              </a:rPr>
              <a:t>RANDAL</a:t>
            </a:r>
            <a:r>
              <a:rPr lang="en-US" sz="1800" dirty="0">
                <a:effectLst/>
                <a:latin typeface="Calibri" panose="020F0502020204030204" pitchFamily="34" charset="0"/>
                <a:ea typeface="Calibri" panose="020F0502020204030204" pitchFamily="34" charset="0"/>
                <a:cs typeface="Calibri" panose="020F0502020204030204" pitchFamily="34" charset="0"/>
              </a:rPr>
              <a:t> is a 45-year-old man who has a 5-year history of homelessness on the streets and in shelters. Randal has been housed in your program for 6 months. Randal is diagnosed with alcohol dependency and depression. Randal likes using alcohol with friends as he reports it makes him feel more social and decreases anxiety. He doesn’t want to give up alcohol because “it makes me happy and less anxious”. Occasionally he’s not had money to pay for his alcohol, so he’ll trade his food stamps purchases and personal items for cash. He also missed paying a portion of his rent last month because he spent that on alcohol for himself and his friends. He recently received a notice about noise from a party he’d had in his apartment. Previously he’d been caught stealing alcohol from a neighborhood liquor store and spent almost a year in prison. After getting out of prison, he decided he wouldn’t shoplift alcohol anymore. He’s also been diagnosed with hypertension and Hepatitis C. His doctors tell him to stop drinking. Randal understands it’s best not to drink alcohol. When he asks doctors for advice about which medications he can take while using alcohol they tell him he just needs to stop drinking. So, Randal underreports and denies his continued alcohol use. Randal wants to take care of his physical health but isn’t interested in abstaining from alcohol. He’s frustrated and is open to talking with you about his situation.</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281542434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descr="A close up of a sign&#10;&#10;Description automatically generated">
            <a:extLst>
              <a:ext uri="{FF2B5EF4-FFF2-40B4-BE49-F238E27FC236}">
                <a16:creationId xmlns:a16="http://schemas.microsoft.com/office/drawing/2014/main" id="{216D6FFE-C7B0-4C7F-939E-7ABB10F17B7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182777" y="6002520"/>
            <a:ext cx="712508" cy="664202"/>
          </a:xfrm>
          <a:prstGeom prst="rect">
            <a:avLst/>
          </a:prstGeom>
        </p:spPr>
      </p:pic>
      <p:pic>
        <p:nvPicPr>
          <p:cNvPr id="5" name="Picture 4" descr="A picture containing logo&#10;&#10;Description automatically generated">
            <a:extLst>
              <a:ext uri="{FF2B5EF4-FFF2-40B4-BE49-F238E27FC236}">
                <a16:creationId xmlns:a16="http://schemas.microsoft.com/office/drawing/2014/main" id="{3B7E4873-C649-4B4E-BBFA-7CADB50D1EB6}"/>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150673" y="10113350"/>
            <a:ext cx="2817176" cy="1305292"/>
          </a:xfrm>
          <a:prstGeom prst="rect">
            <a:avLst/>
          </a:prstGeom>
        </p:spPr>
      </p:pic>
      <p:sp>
        <p:nvSpPr>
          <p:cNvPr id="7" name="TextBox 6">
            <a:extLst>
              <a:ext uri="{FF2B5EF4-FFF2-40B4-BE49-F238E27FC236}">
                <a16:creationId xmlns:a16="http://schemas.microsoft.com/office/drawing/2014/main" id="{59F7CAC6-85A0-45D8-9272-F87916DA8D95}"/>
              </a:ext>
            </a:extLst>
          </p:cNvPr>
          <p:cNvSpPr txBox="1"/>
          <p:nvPr/>
        </p:nvSpPr>
        <p:spPr>
          <a:xfrm>
            <a:off x="414670" y="1316133"/>
            <a:ext cx="10632558" cy="3738139"/>
          </a:xfrm>
          <a:prstGeom prst="rect">
            <a:avLst/>
          </a:prstGeom>
          <a:noFill/>
        </p:spPr>
        <p:txBody>
          <a:bodyPr wrap="square">
            <a:spAutoFit/>
          </a:bodyPr>
          <a:lstStyle/>
          <a:p>
            <a:pPr marL="0" marR="0">
              <a:lnSpc>
                <a:spcPct val="107000"/>
              </a:lnSpc>
              <a:spcBef>
                <a:spcPts val="0"/>
              </a:spcBef>
              <a:spcAft>
                <a:spcPts val="800"/>
              </a:spcAft>
            </a:pPr>
            <a:r>
              <a:rPr lang="en-US" sz="1800" b="1" dirty="0">
                <a:effectLst/>
                <a:latin typeface="Calibri" panose="020F0502020204030204" pitchFamily="34" charset="0"/>
                <a:ea typeface="Calibri" panose="020F0502020204030204" pitchFamily="34" charset="0"/>
                <a:cs typeface="Calibri" panose="020F0502020204030204" pitchFamily="34" charset="0"/>
              </a:rPr>
              <a:t>Care Management Story #2</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800" b="1" dirty="0">
                <a:effectLst/>
                <a:latin typeface="Calibri" panose="020F0502020204030204" pitchFamily="34" charset="0"/>
                <a:ea typeface="Calibri" panose="020F0502020204030204" pitchFamily="34" charset="0"/>
                <a:cs typeface="Calibri" panose="020F0502020204030204" pitchFamily="34" charset="0"/>
              </a:rPr>
              <a:t>ANDREA</a:t>
            </a:r>
            <a:r>
              <a:rPr lang="en-US" sz="1800" dirty="0">
                <a:effectLst/>
                <a:latin typeface="Calibri" panose="020F0502020204030204" pitchFamily="34" charset="0"/>
                <a:ea typeface="Calibri" panose="020F0502020204030204" pitchFamily="34" charset="0"/>
                <a:cs typeface="Calibri" panose="020F0502020204030204" pitchFamily="34" charset="0"/>
              </a:rPr>
              <a:t> is a single 28-year-old mom of a toddler with asthma and two children 5 and 7. She’s in a housing program where she’ll receive services for up to a year. She reported during intake that she has a long history of DV from the child's father, who does not know their whereabouts. Andrea has been housed in your program for 3 months. Since getting housed, she's communicated primarily by phone, as she's canceled each scheduled home visit. She’d previously been extremely worried about her and her children catching Covid. Talking with you has been one of the few social connections she has. She’s been very isolated and lonely. She has not been motivated to seek childcare. Last month she reported her sister died of heart complications, which added to her symptoms of anxiety and depression. She reports drinking more often than she used to, mostly after the kids go to bed. She doesn't think her medication helps her anymore and says she’s so preoccupied with everything going on in the world that she doesn’t always remember to take her meds. She has not been receptive to helpful suggestions from you about reducing her alcohol intake, seeking help, or looking into daycare. </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170217219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descr="A close up of a sign&#10;&#10;Description automatically generated">
            <a:extLst>
              <a:ext uri="{FF2B5EF4-FFF2-40B4-BE49-F238E27FC236}">
                <a16:creationId xmlns:a16="http://schemas.microsoft.com/office/drawing/2014/main" id="{216D6FFE-C7B0-4C7F-939E-7ABB10F17B7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182777" y="6002520"/>
            <a:ext cx="712508" cy="664202"/>
          </a:xfrm>
          <a:prstGeom prst="rect">
            <a:avLst/>
          </a:prstGeom>
        </p:spPr>
      </p:pic>
      <p:pic>
        <p:nvPicPr>
          <p:cNvPr id="5" name="Picture 4" descr="A picture containing logo&#10;&#10;Description automatically generated">
            <a:extLst>
              <a:ext uri="{FF2B5EF4-FFF2-40B4-BE49-F238E27FC236}">
                <a16:creationId xmlns:a16="http://schemas.microsoft.com/office/drawing/2014/main" id="{3B7E4873-C649-4B4E-BBFA-7CADB50D1EB6}"/>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150673" y="10113350"/>
            <a:ext cx="2817176" cy="1305292"/>
          </a:xfrm>
          <a:prstGeom prst="rect">
            <a:avLst/>
          </a:prstGeom>
        </p:spPr>
      </p:pic>
      <p:sp>
        <p:nvSpPr>
          <p:cNvPr id="6" name="TextBox 5">
            <a:extLst>
              <a:ext uri="{FF2B5EF4-FFF2-40B4-BE49-F238E27FC236}">
                <a16:creationId xmlns:a16="http://schemas.microsoft.com/office/drawing/2014/main" id="{92E5F2C9-4B9C-40E8-BE23-BE7A34040018}"/>
              </a:ext>
            </a:extLst>
          </p:cNvPr>
          <p:cNvSpPr txBox="1"/>
          <p:nvPr/>
        </p:nvSpPr>
        <p:spPr>
          <a:xfrm>
            <a:off x="1382234" y="1822295"/>
            <a:ext cx="8739962" cy="2951642"/>
          </a:xfrm>
          <a:prstGeom prst="rect">
            <a:avLst/>
          </a:prstGeom>
          <a:noFill/>
        </p:spPr>
        <p:txBody>
          <a:bodyPr wrap="square">
            <a:spAutoFit/>
          </a:bodyPr>
          <a:lstStyle/>
          <a:p>
            <a:pPr marL="0" marR="0">
              <a:lnSpc>
                <a:spcPct val="107000"/>
              </a:lnSpc>
              <a:spcBef>
                <a:spcPts val="0"/>
              </a:spcBef>
              <a:spcAft>
                <a:spcPts val="800"/>
              </a:spcAft>
            </a:pPr>
            <a:r>
              <a:rPr lang="en-US" sz="1800" b="1" dirty="0">
                <a:effectLst/>
                <a:latin typeface="Calibri" panose="020F0502020204030204" pitchFamily="34" charset="0"/>
                <a:ea typeface="Calibri" panose="020F0502020204030204" pitchFamily="34" charset="0"/>
                <a:cs typeface="Calibri" panose="020F0502020204030204" pitchFamily="34" charset="0"/>
              </a:rPr>
              <a:t>Care Management </a:t>
            </a:r>
            <a:r>
              <a:rPr lang="en-US" sz="1800" b="1">
                <a:effectLst/>
                <a:latin typeface="Calibri" panose="020F0502020204030204" pitchFamily="34" charset="0"/>
                <a:ea typeface="Calibri" panose="020F0502020204030204" pitchFamily="34" charset="0"/>
                <a:cs typeface="Calibri" panose="020F0502020204030204" pitchFamily="34" charset="0"/>
              </a:rPr>
              <a:t>Story #3</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800" dirty="0">
                <a:effectLst/>
                <a:latin typeface="Calibri" panose="020F0502020204030204" pitchFamily="34" charset="0"/>
                <a:ea typeface="Calibri" panose="020F0502020204030204" pitchFamily="34" charset="0"/>
                <a:cs typeface="Calibri" panose="020F0502020204030204" pitchFamily="34" charset="0"/>
              </a:rPr>
              <a:t>She says to you on the phone today:</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800" dirty="0">
                <a:effectLst/>
                <a:latin typeface="Calibri" panose="020F0502020204030204" pitchFamily="34" charset="0"/>
                <a:ea typeface="Calibri" panose="020F0502020204030204" pitchFamily="34" charset="0"/>
                <a:cs typeface="Calibri" panose="020F0502020204030204" pitchFamily="34" charset="0"/>
              </a:rPr>
              <a:t>“I’m about done. Everything’s always so intense and it’s all such bullshit. It doesn’t matter what I do, or how hard I’ve been trying to just keep my head above water – there’s no end, my life is crazy. I used to look forward to when we’d meet at McDonalds and just sit and talk about my plans for my life. Now, the kids, the phone. I’ve become afraid to go anywhere. I’m even afraid to walk down to the corner store for liquor but it’s the only thing that makes me feel sort of okay. My kids are the only thing keeping me here. And I feel like I'm failing them now too.”</a:t>
            </a: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276525892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close up of a sign&#10;&#10;Description automatically generated">
            <a:extLst>
              <a:ext uri="{FF2B5EF4-FFF2-40B4-BE49-F238E27FC236}">
                <a16:creationId xmlns:a16="http://schemas.microsoft.com/office/drawing/2014/main" id="{7B102116-601A-47DD-9A4B-EC1F7C8A4C8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330898" y="5883436"/>
            <a:ext cx="691977" cy="645063"/>
          </a:xfrm>
          <a:prstGeom prst="rect">
            <a:avLst/>
          </a:prstGeom>
        </p:spPr>
      </p:pic>
      <p:sp>
        <p:nvSpPr>
          <p:cNvPr id="6" name="Title 1">
            <a:extLst>
              <a:ext uri="{FF2B5EF4-FFF2-40B4-BE49-F238E27FC236}">
                <a16:creationId xmlns:a16="http://schemas.microsoft.com/office/drawing/2014/main" id="{AD79A1F2-F7EF-498A-95FF-A3BD6345A2FE}"/>
              </a:ext>
            </a:extLst>
          </p:cNvPr>
          <p:cNvSpPr>
            <a:spLocks noGrp="1"/>
          </p:cNvSpPr>
          <p:nvPr>
            <p:ph type="title"/>
          </p:nvPr>
        </p:nvSpPr>
        <p:spPr>
          <a:xfrm>
            <a:off x="1850583" y="1901555"/>
            <a:ext cx="3015786" cy="495362"/>
          </a:xfrm>
        </p:spPr>
        <p:txBody>
          <a:bodyPr>
            <a:noAutofit/>
          </a:bodyPr>
          <a:lstStyle/>
          <a:p>
            <a:r>
              <a:rPr lang="en-US" sz="2800" b="1" dirty="0">
                <a:solidFill>
                  <a:srgbClr val="0070C0"/>
                </a:solidFill>
                <a:latin typeface="+mn-lt"/>
              </a:rPr>
              <a:t>SHPA Contacts</a:t>
            </a:r>
          </a:p>
        </p:txBody>
      </p:sp>
      <p:sp>
        <p:nvSpPr>
          <p:cNvPr id="7" name="Content Placeholder 2">
            <a:extLst>
              <a:ext uri="{FF2B5EF4-FFF2-40B4-BE49-F238E27FC236}">
                <a16:creationId xmlns:a16="http://schemas.microsoft.com/office/drawing/2014/main" id="{26B67801-502F-4E64-BBC1-125CE82ED085}"/>
              </a:ext>
            </a:extLst>
          </p:cNvPr>
          <p:cNvSpPr txBox="1">
            <a:spLocks/>
          </p:cNvSpPr>
          <p:nvPr/>
        </p:nvSpPr>
        <p:spPr>
          <a:xfrm>
            <a:off x="277453" y="2396917"/>
            <a:ext cx="3310070" cy="3104183"/>
          </a:xfrm>
          <a:prstGeom prst="rect">
            <a:avLst/>
          </a:prstGeom>
        </p:spPr>
        <p:txBody>
          <a:bodyPr vert="horz" lIns="91440" tIns="45720" rIns="91440" bIns="45720" rtlCol="0">
            <a:normAutofit lnSpcReduction="10000"/>
          </a:bodyPr>
          <a:lstStyle>
            <a:lvl1pPr marL="0" indent="0" algn="l" defTabSz="914400" rtl="0" eaLnBrk="1" latinLnBrk="0" hangingPunct="1">
              <a:lnSpc>
                <a:spcPct val="90000"/>
              </a:lnSpc>
              <a:spcBef>
                <a:spcPts val="1000"/>
              </a:spcBef>
              <a:buFont typeface="Arial" panose="020B0604020202020204" pitchFamily="34" charset="0"/>
              <a:buNone/>
              <a:defRPr sz="2400" kern="1200">
                <a:solidFill>
                  <a:schemeClr val="tx1">
                    <a:tint val="75000"/>
                  </a:schemeClr>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a:spcBef>
                <a:spcPts val="0"/>
              </a:spcBef>
            </a:pPr>
            <a:endParaRPr lang="en-US" sz="1800" b="1" dirty="0"/>
          </a:p>
          <a:p>
            <a:pPr>
              <a:spcBef>
                <a:spcPts val="0"/>
              </a:spcBef>
              <a:tabLst>
                <a:tab pos="3200400" algn="l"/>
                <a:tab pos="3657600" algn="l"/>
              </a:tabLst>
            </a:pPr>
            <a:r>
              <a:rPr lang="en-US" sz="2200" b="1" dirty="0"/>
              <a:t> David Esposito</a:t>
            </a:r>
          </a:p>
          <a:p>
            <a:pPr>
              <a:spcBef>
                <a:spcPts val="0"/>
              </a:spcBef>
              <a:tabLst>
                <a:tab pos="3200400" algn="l"/>
                <a:tab pos="3657600" algn="l"/>
              </a:tabLst>
            </a:pPr>
            <a:r>
              <a:rPr lang="en-US" sz="1500" b="1" dirty="0"/>
              <a:t>  Executive Director</a:t>
            </a:r>
          </a:p>
          <a:p>
            <a:pPr>
              <a:spcBef>
                <a:spcPts val="0"/>
              </a:spcBef>
              <a:tabLst>
                <a:tab pos="3200400" algn="l"/>
                <a:tab pos="3657600" algn="l"/>
              </a:tabLst>
            </a:pPr>
            <a:r>
              <a:rPr lang="en-US" sz="1800" dirty="0"/>
              <a:t>      </a:t>
            </a:r>
            <a:r>
              <a:rPr lang="en-US" sz="1500" dirty="0"/>
              <a:t>(217) 321-2476 x2</a:t>
            </a:r>
            <a:r>
              <a:rPr lang="en-US" sz="1500" b="1" dirty="0"/>
              <a:t> </a:t>
            </a:r>
          </a:p>
          <a:p>
            <a:pPr>
              <a:spcBef>
                <a:spcPts val="0"/>
              </a:spcBef>
              <a:tabLst>
                <a:tab pos="3200400" algn="l"/>
                <a:tab pos="3657600" algn="l"/>
              </a:tabLst>
            </a:pPr>
            <a:r>
              <a:rPr lang="en-US" sz="1500" b="1" dirty="0"/>
              <a:t>      </a:t>
            </a:r>
            <a:r>
              <a:rPr lang="en-US" sz="1500" dirty="0">
                <a:solidFill>
                  <a:srgbClr val="0070C0"/>
                </a:solidFill>
                <a:hlinkClick r:id="rId4"/>
              </a:rPr>
              <a:t>d.esposito@shpa-il.org</a:t>
            </a:r>
            <a:endParaRPr lang="en-US" sz="1500" dirty="0">
              <a:solidFill>
                <a:srgbClr val="0070C0"/>
              </a:solidFill>
            </a:endParaRPr>
          </a:p>
          <a:p>
            <a:pPr>
              <a:spcBef>
                <a:spcPts val="0"/>
              </a:spcBef>
              <a:tabLst>
                <a:tab pos="3200400" algn="l"/>
                <a:tab pos="3657600" algn="l"/>
              </a:tabLst>
            </a:pPr>
            <a:endParaRPr lang="en-US" sz="1800" dirty="0">
              <a:solidFill>
                <a:srgbClr val="0070C0"/>
              </a:solidFill>
            </a:endParaRPr>
          </a:p>
          <a:p>
            <a:pPr>
              <a:spcBef>
                <a:spcPts val="0"/>
              </a:spcBef>
              <a:tabLst>
                <a:tab pos="3200400" algn="l"/>
                <a:tab pos="3657600" algn="l"/>
              </a:tabLst>
            </a:pPr>
            <a:endParaRPr lang="en-US" sz="1800" b="1" dirty="0"/>
          </a:p>
          <a:p>
            <a:pPr>
              <a:spcBef>
                <a:spcPts val="0"/>
              </a:spcBef>
              <a:tabLst>
                <a:tab pos="3200400" algn="l"/>
                <a:tab pos="3657600" algn="l"/>
              </a:tabLst>
            </a:pPr>
            <a:r>
              <a:rPr lang="en-US" sz="2200" b="1" dirty="0"/>
              <a:t>Merridith Montgomery</a:t>
            </a:r>
          </a:p>
          <a:p>
            <a:pPr>
              <a:spcBef>
                <a:spcPts val="0"/>
              </a:spcBef>
              <a:tabLst>
                <a:tab pos="3200400" algn="l"/>
                <a:tab pos="3657600" algn="l"/>
              </a:tabLst>
            </a:pPr>
            <a:r>
              <a:rPr lang="en-US" sz="1500" b="1" dirty="0"/>
              <a:t>Policy &amp; Advocacy Coordinator</a:t>
            </a:r>
          </a:p>
          <a:p>
            <a:pPr>
              <a:spcBef>
                <a:spcPts val="0"/>
              </a:spcBef>
              <a:tabLst>
                <a:tab pos="3200400" algn="l"/>
                <a:tab pos="3657600" algn="l"/>
              </a:tabLst>
            </a:pPr>
            <a:r>
              <a:rPr lang="en-US" sz="1800" dirty="0"/>
              <a:t>      </a:t>
            </a:r>
            <a:r>
              <a:rPr lang="en-US" sz="1500" dirty="0"/>
              <a:t>(217) 321-2476 x3</a:t>
            </a:r>
          </a:p>
          <a:p>
            <a:pPr>
              <a:spcBef>
                <a:spcPts val="0"/>
              </a:spcBef>
              <a:tabLst>
                <a:tab pos="3200400" algn="l"/>
                <a:tab pos="3657600" algn="l"/>
              </a:tabLst>
            </a:pPr>
            <a:r>
              <a:rPr lang="en-US" sz="1500" dirty="0">
                <a:solidFill>
                  <a:schemeClr val="accent2">
                    <a:lumMod val="75000"/>
                  </a:schemeClr>
                </a:solidFill>
              </a:rPr>
              <a:t>       </a:t>
            </a:r>
            <a:r>
              <a:rPr lang="en-US" sz="1500" dirty="0">
                <a:solidFill>
                  <a:srgbClr val="0070C0"/>
                </a:solidFill>
              </a:rPr>
              <a:t>s.day@shpa-il.org</a:t>
            </a:r>
          </a:p>
          <a:p>
            <a:pPr>
              <a:spcBef>
                <a:spcPts val="0"/>
              </a:spcBef>
              <a:tabLst>
                <a:tab pos="3200400" algn="l"/>
                <a:tab pos="3657600" algn="l"/>
              </a:tabLst>
            </a:pPr>
            <a:endParaRPr lang="en-US" sz="1800" b="1" dirty="0"/>
          </a:p>
          <a:p>
            <a:pPr>
              <a:spcBef>
                <a:spcPts val="0"/>
              </a:spcBef>
              <a:tabLst>
                <a:tab pos="3200400" algn="l"/>
                <a:tab pos="3657600" algn="l"/>
              </a:tabLst>
            </a:pPr>
            <a:r>
              <a:rPr lang="en-US" sz="1800" b="1" dirty="0"/>
              <a:t> </a:t>
            </a:r>
            <a:endParaRPr lang="en-US" dirty="0"/>
          </a:p>
          <a:p>
            <a:pPr marL="228600" indent="-228600">
              <a:tabLst>
                <a:tab pos="3200400" algn="l"/>
              </a:tabLst>
            </a:pPr>
            <a:endParaRPr lang="en-US" dirty="0"/>
          </a:p>
          <a:p>
            <a:pPr marL="228600" indent="-228600">
              <a:tabLst>
                <a:tab pos="3657600" algn="l"/>
              </a:tabLst>
            </a:pPr>
            <a:endParaRPr lang="en-US" dirty="0"/>
          </a:p>
          <a:p>
            <a:pPr marL="228600" indent="-228600">
              <a:tabLst>
                <a:tab pos="3657600" algn="l"/>
              </a:tabLst>
            </a:pPr>
            <a:endParaRPr lang="en-US" dirty="0"/>
          </a:p>
        </p:txBody>
      </p:sp>
      <p:pic>
        <p:nvPicPr>
          <p:cNvPr id="8" name="Picture 1">
            <a:extLst>
              <a:ext uri="{FF2B5EF4-FFF2-40B4-BE49-F238E27FC236}">
                <a16:creationId xmlns:a16="http://schemas.microsoft.com/office/drawing/2014/main" id="{9656F3DF-56C9-4992-94E2-DEBDD0C93B97}"/>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174091" y="4710766"/>
            <a:ext cx="1555316" cy="76298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 name="Picture 2" descr="A person with a white beard&#10;&#10;Description automatically generated with medium confidence">
            <a:extLst>
              <a:ext uri="{FF2B5EF4-FFF2-40B4-BE49-F238E27FC236}">
                <a16:creationId xmlns:a16="http://schemas.microsoft.com/office/drawing/2014/main" id="{97AA156B-C629-4F30-948D-F5BBA7BB7FBB}"/>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123211" y="1704747"/>
            <a:ext cx="1550889" cy="2021470"/>
          </a:xfrm>
          <a:prstGeom prst="rect">
            <a:avLst/>
          </a:prstGeom>
        </p:spPr>
      </p:pic>
      <p:sp>
        <p:nvSpPr>
          <p:cNvPr id="9" name="TextBox 8">
            <a:extLst>
              <a:ext uri="{FF2B5EF4-FFF2-40B4-BE49-F238E27FC236}">
                <a16:creationId xmlns:a16="http://schemas.microsoft.com/office/drawing/2014/main" id="{4089D52D-15A2-4658-8394-89D73A5DF530}"/>
              </a:ext>
            </a:extLst>
          </p:cNvPr>
          <p:cNvSpPr txBox="1"/>
          <p:nvPr/>
        </p:nvSpPr>
        <p:spPr>
          <a:xfrm>
            <a:off x="7004484" y="3798828"/>
            <a:ext cx="4084524" cy="707886"/>
          </a:xfrm>
          <a:prstGeom prst="rect">
            <a:avLst/>
          </a:prstGeom>
          <a:noFill/>
        </p:spPr>
        <p:txBody>
          <a:bodyPr wrap="square" rtlCol="0">
            <a:spAutoFit/>
          </a:bodyPr>
          <a:lstStyle/>
          <a:p>
            <a:r>
              <a:rPr lang="en-US" sz="2000" dirty="0">
                <a:solidFill>
                  <a:srgbClr val="7030A0"/>
                </a:solidFill>
              </a:rPr>
              <a:t>Tom Kinley,  Field Support &amp; Systems T</a:t>
            </a:r>
            <a:r>
              <a:rPr lang="en-US" sz="2000" dirty="0">
                <a:solidFill>
                  <a:srgbClr val="7030A0"/>
                </a:solidFill>
                <a:hlinkClick r:id="rId7"/>
              </a:rPr>
              <a:t>Kinley@heartlandalliance.org</a:t>
            </a:r>
            <a:r>
              <a:rPr lang="en-US" dirty="0">
                <a:solidFill>
                  <a:srgbClr val="7030A0"/>
                </a:solidFill>
              </a:rPr>
              <a:t>	</a:t>
            </a:r>
          </a:p>
        </p:txBody>
      </p:sp>
      <p:sp>
        <p:nvSpPr>
          <p:cNvPr id="10" name="Title 1">
            <a:extLst>
              <a:ext uri="{FF2B5EF4-FFF2-40B4-BE49-F238E27FC236}">
                <a16:creationId xmlns:a16="http://schemas.microsoft.com/office/drawing/2014/main" id="{13F4CCFA-B293-4596-8378-54D587A5069E}"/>
              </a:ext>
            </a:extLst>
          </p:cNvPr>
          <p:cNvSpPr txBox="1">
            <a:spLocks/>
          </p:cNvSpPr>
          <p:nvPr/>
        </p:nvSpPr>
        <p:spPr>
          <a:xfrm>
            <a:off x="565616" y="1117600"/>
            <a:ext cx="3828585" cy="783955"/>
          </a:xfrm>
          <a:prstGeom prst="rect">
            <a:avLst/>
          </a:prstGeom>
        </p:spPr>
        <p:txBody>
          <a:bodyPr vert="horz" lIns="91440" tIns="45720" rIns="91440" bIns="45720" rtlCol="0" anchor="b">
            <a:noAutofit/>
          </a:bodyPr>
          <a:lstStyle>
            <a:lvl1pPr algn="l" defTabSz="914400" rtl="0" eaLnBrk="1" latinLnBrk="0" hangingPunct="1">
              <a:lnSpc>
                <a:spcPct val="90000"/>
              </a:lnSpc>
              <a:spcBef>
                <a:spcPct val="0"/>
              </a:spcBef>
              <a:buNone/>
              <a:defRPr sz="6000" kern="1200">
                <a:solidFill>
                  <a:schemeClr val="tx1"/>
                </a:solidFill>
                <a:latin typeface="+mj-lt"/>
                <a:ea typeface="+mj-ea"/>
                <a:cs typeface="+mj-cs"/>
              </a:defRPr>
            </a:lvl1pPr>
          </a:lstStyle>
          <a:p>
            <a:r>
              <a:rPr lang="en-US" sz="4500" b="1" dirty="0">
                <a:solidFill>
                  <a:srgbClr val="00B050"/>
                </a:solidFill>
                <a:latin typeface="+mn-lt"/>
              </a:rPr>
              <a:t>THANK YOU </a:t>
            </a:r>
          </a:p>
        </p:txBody>
      </p:sp>
      <p:sp>
        <p:nvSpPr>
          <p:cNvPr id="11" name="Content Placeholder 2">
            <a:extLst>
              <a:ext uri="{FF2B5EF4-FFF2-40B4-BE49-F238E27FC236}">
                <a16:creationId xmlns:a16="http://schemas.microsoft.com/office/drawing/2014/main" id="{62400B1F-0023-40E0-9801-5CC4A1752379}"/>
              </a:ext>
            </a:extLst>
          </p:cNvPr>
          <p:cNvSpPr txBox="1">
            <a:spLocks/>
          </p:cNvSpPr>
          <p:nvPr/>
        </p:nvSpPr>
        <p:spPr>
          <a:xfrm>
            <a:off x="3468796" y="2244440"/>
            <a:ext cx="3199988" cy="3108775"/>
          </a:xfrm>
          <a:prstGeom prst="rect">
            <a:avLst/>
          </a:prstGeom>
        </p:spPr>
        <p:txBody>
          <a:bodyPr vert="horz" lIns="91440" tIns="45720" rIns="91440" bIns="45720" rtlCol="0">
            <a:normAutofit/>
          </a:bodyPr>
          <a:lstStyle>
            <a:lvl1pPr marL="0" indent="0" algn="l" defTabSz="914400" rtl="0" eaLnBrk="1" latinLnBrk="0" hangingPunct="1">
              <a:lnSpc>
                <a:spcPct val="90000"/>
              </a:lnSpc>
              <a:spcBef>
                <a:spcPts val="1000"/>
              </a:spcBef>
              <a:buFont typeface="Arial" panose="020B0604020202020204" pitchFamily="34" charset="0"/>
              <a:buNone/>
              <a:defRPr sz="2400" kern="1200">
                <a:solidFill>
                  <a:schemeClr val="tx1">
                    <a:tint val="75000"/>
                  </a:schemeClr>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a:spcBef>
                <a:spcPts val="0"/>
              </a:spcBef>
            </a:pPr>
            <a:endParaRPr lang="en-US" sz="1800" b="1" dirty="0"/>
          </a:p>
          <a:p>
            <a:pPr>
              <a:spcBef>
                <a:spcPts val="0"/>
              </a:spcBef>
              <a:tabLst>
                <a:tab pos="3200400" algn="l"/>
                <a:tab pos="3657600" algn="l"/>
              </a:tabLst>
            </a:pPr>
            <a:r>
              <a:rPr lang="en-US" sz="2200" b="1" dirty="0"/>
              <a:t> Susan Day</a:t>
            </a:r>
          </a:p>
          <a:p>
            <a:pPr>
              <a:spcBef>
                <a:spcPts val="0"/>
              </a:spcBef>
              <a:tabLst>
                <a:tab pos="3200400" algn="l"/>
                <a:tab pos="3657600" algn="l"/>
              </a:tabLst>
            </a:pPr>
            <a:r>
              <a:rPr lang="en-US" sz="1500" b="1" dirty="0"/>
              <a:t>Illinois Coordinator, Central &amp;  Southern Region</a:t>
            </a:r>
          </a:p>
          <a:p>
            <a:pPr>
              <a:spcBef>
                <a:spcPts val="0"/>
              </a:spcBef>
              <a:tabLst>
                <a:tab pos="3200400" algn="l"/>
                <a:tab pos="3657600" algn="l"/>
              </a:tabLst>
            </a:pPr>
            <a:r>
              <a:rPr lang="en-US" sz="1800" dirty="0"/>
              <a:t>      </a:t>
            </a:r>
            <a:r>
              <a:rPr lang="en-US" sz="1500" dirty="0"/>
              <a:t>(217) 321-2476 x3</a:t>
            </a:r>
          </a:p>
          <a:p>
            <a:pPr>
              <a:spcBef>
                <a:spcPts val="0"/>
              </a:spcBef>
              <a:tabLst>
                <a:tab pos="3200400" algn="l"/>
                <a:tab pos="3657600" algn="l"/>
              </a:tabLst>
            </a:pPr>
            <a:r>
              <a:rPr lang="en-US" sz="1500" dirty="0">
                <a:solidFill>
                  <a:schemeClr val="accent2">
                    <a:lumMod val="75000"/>
                  </a:schemeClr>
                </a:solidFill>
              </a:rPr>
              <a:t>       </a:t>
            </a:r>
            <a:r>
              <a:rPr lang="en-US" sz="1500" dirty="0">
                <a:solidFill>
                  <a:srgbClr val="0070C0"/>
                </a:solidFill>
              </a:rPr>
              <a:t>s.day@shpa-il.org</a:t>
            </a:r>
          </a:p>
          <a:p>
            <a:pPr>
              <a:spcBef>
                <a:spcPts val="0"/>
              </a:spcBef>
              <a:tabLst>
                <a:tab pos="3200400" algn="l"/>
                <a:tab pos="3657600" algn="l"/>
              </a:tabLst>
            </a:pPr>
            <a:endParaRPr lang="en-US" sz="1800" b="1" dirty="0"/>
          </a:p>
          <a:p>
            <a:pPr>
              <a:spcBef>
                <a:spcPts val="0"/>
              </a:spcBef>
              <a:tabLst>
                <a:tab pos="3200400" algn="l"/>
                <a:tab pos="3657600" algn="l"/>
              </a:tabLst>
            </a:pPr>
            <a:r>
              <a:rPr lang="en-US" sz="1800" b="1" dirty="0"/>
              <a:t> </a:t>
            </a:r>
            <a:r>
              <a:rPr lang="en-US" sz="2200" b="1" dirty="0"/>
              <a:t>Joseph Winford</a:t>
            </a:r>
          </a:p>
          <a:p>
            <a:pPr>
              <a:spcBef>
                <a:spcPts val="0"/>
              </a:spcBef>
              <a:tabLst>
                <a:tab pos="3200400" algn="l"/>
                <a:tab pos="3657600" algn="l"/>
              </a:tabLst>
            </a:pPr>
            <a:r>
              <a:rPr lang="en-US" sz="2400" b="1" dirty="0"/>
              <a:t> </a:t>
            </a:r>
            <a:r>
              <a:rPr lang="en-US" sz="1500" b="1" dirty="0"/>
              <a:t>Illinois Coordinator, Northern Region</a:t>
            </a:r>
          </a:p>
          <a:p>
            <a:pPr>
              <a:spcBef>
                <a:spcPts val="0"/>
              </a:spcBef>
              <a:tabLst>
                <a:tab pos="3200400" algn="l"/>
                <a:tab pos="3657600" algn="l"/>
              </a:tabLst>
            </a:pPr>
            <a:r>
              <a:rPr lang="en-US" sz="1500" b="1" dirty="0"/>
              <a:t>      </a:t>
            </a:r>
            <a:r>
              <a:rPr lang="en-US" sz="1500" dirty="0"/>
              <a:t>(217) 321-2476</a:t>
            </a:r>
            <a:r>
              <a:rPr lang="en-US" sz="1500" b="1" dirty="0"/>
              <a:t> </a:t>
            </a:r>
            <a:r>
              <a:rPr lang="en-US" sz="1500" dirty="0"/>
              <a:t>x1</a:t>
            </a:r>
          </a:p>
          <a:p>
            <a:pPr>
              <a:spcBef>
                <a:spcPts val="0"/>
              </a:spcBef>
              <a:tabLst>
                <a:tab pos="3200400" algn="l"/>
                <a:tab pos="3657600" algn="l"/>
              </a:tabLst>
            </a:pPr>
            <a:r>
              <a:rPr lang="en-US" sz="1500" b="1" dirty="0"/>
              <a:t>      </a:t>
            </a:r>
            <a:r>
              <a:rPr lang="en-US" sz="1500" dirty="0">
                <a:solidFill>
                  <a:srgbClr val="0070C0"/>
                </a:solidFill>
              </a:rPr>
              <a:t>j.winford@shpa-il.org</a:t>
            </a:r>
          </a:p>
          <a:p>
            <a:pPr>
              <a:spcBef>
                <a:spcPts val="0"/>
              </a:spcBef>
              <a:tabLst>
                <a:tab pos="3200400" algn="l"/>
                <a:tab pos="3657600" algn="l"/>
              </a:tabLst>
            </a:pPr>
            <a:endParaRPr lang="en-US" dirty="0"/>
          </a:p>
          <a:p>
            <a:pPr marL="228600" indent="-228600">
              <a:tabLst>
                <a:tab pos="3200400" algn="l"/>
              </a:tabLst>
            </a:pPr>
            <a:endParaRPr lang="en-US" dirty="0"/>
          </a:p>
          <a:p>
            <a:pPr marL="228600" indent="-228600">
              <a:tabLst>
                <a:tab pos="3657600" algn="l"/>
              </a:tabLst>
            </a:pPr>
            <a:endParaRPr lang="en-US" dirty="0"/>
          </a:p>
          <a:p>
            <a:pPr marL="228600" indent="-228600">
              <a:tabLst>
                <a:tab pos="3657600" algn="l"/>
              </a:tabLst>
            </a:pPr>
            <a:endParaRPr lang="en-US" dirty="0"/>
          </a:p>
        </p:txBody>
      </p:sp>
    </p:spTree>
    <p:extLst>
      <p:ext uri="{BB962C8B-B14F-4D97-AF65-F5344CB8AC3E}">
        <p14:creationId xmlns:p14="http://schemas.microsoft.com/office/powerpoint/2010/main" val="3721404297"/>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TaxCatchAll xmlns="be0d0980-2789-4282-bf0a-073ac92486d5" xsi:nil="true"/>
    <lcf76f155ced4ddcb4097134ff3c332f xmlns="63b889b0-dea1-4e39-9591-07a70d89e047">
      <Terms xmlns="http://schemas.microsoft.com/office/infopath/2007/PartnerControls"/>
    </lcf76f155ced4ddcb4097134ff3c332f>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EFC4E6425EC95B47BB7296E7765EDCE8" ma:contentTypeVersion="16" ma:contentTypeDescription="Create a new document." ma:contentTypeScope="" ma:versionID="a116dd0ed0fd372a3d4ec258c6b713f6">
  <xsd:schema xmlns:xsd="http://www.w3.org/2001/XMLSchema" xmlns:xs="http://www.w3.org/2001/XMLSchema" xmlns:p="http://schemas.microsoft.com/office/2006/metadata/properties" xmlns:ns2="63b889b0-dea1-4e39-9591-07a70d89e047" xmlns:ns3="be0d0980-2789-4282-bf0a-073ac92486d5" targetNamespace="http://schemas.microsoft.com/office/2006/metadata/properties" ma:root="true" ma:fieldsID="4f133e43ecb98515f24c0518c4c5a2c6" ns2:_="" ns3:_="">
    <xsd:import namespace="63b889b0-dea1-4e39-9591-07a70d89e047"/>
    <xsd:import namespace="be0d0980-2789-4282-bf0a-073ac92486d5"/>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2:MediaServiceDateTaken" minOccurs="0"/>
                <xsd:element ref="ns2:MediaServiceAutoTags" minOccurs="0"/>
                <xsd:element ref="ns2:MediaServiceOCR" minOccurs="0"/>
                <xsd:element ref="ns2:MediaServiceGenerationTime" minOccurs="0"/>
                <xsd:element ref="ns2:MediaServiceEventHashCode" minOccurs="0"/>
                <xsd:element ref="ns2:MediaServiceLocation" minOccurs="0"/>
                <xsd:element ref="ns3:SharedWithUsers" minOccurs="0"/>
                <xsd:element ref="ns3:SharedWithDetails" minOccurs="0"/>
                <xsd:element ref="ns2:MediaLengthInSeconds" minOccurs="0"/>
                <xsd:element ref="ns2:lcf76f155ced4ddcb4097134ff3c332f" minOccurs="0"/>
                <xsd:element ref="ns3:TaxCatchAll"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63b889b0-dea1-4e39-9591-07a70d89e047"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DateTaken" ma:index="12" nillable="true" ma:displayName="MediaServiceDateTaken" ma:hidden="true" ma:internalName="MediaServiceDateTaken" ma:readOnly="true">
      <xsd:simpleType>
        <xsd:restriction base="dms:Text"/>
      </xsd:simpleType>
    </xsd:element>
    <xsd:element name="MediaServiceAutoTags" ma:index="13" nillable="true" ma:displayName="Tags" ma:internalName="MediaServiceAutoTags" ma:readOnly="true">
      <xsd:simpleType>
        <xsd:restriction base="dms:Text"/>
      </xsd:simpleType>
    </xsd:element>
    <xsd:element name="MediaServiceOCR" ma:index="14" nillable="true" ma:displayName="Extracted Text" ma:internalName="MediaServiceOCR" ma:readOnly="true">
      <xsd:simpleType>
        <xsd:restriction base="dms:Note">
          <xsd:maxLength value="255"/>
        </xsd:restriction>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element name="MediaServiceLocation" ma:index="17" nillable="true" ma:displayName="Location" ma:internalName="MediaServiceLocation" ma:readOnly="true">
      <xsd:simpleType>
        <xsd:restriction base="dms:Text"/>
      </xsd:simpleType>
    </xsd:element>
    <xsd:element name="MediaLengthInSeconds" ma:index="20" nillable="true" ma:displayName="MediaLengthInSeconds" ma:hidden="true" ma:internalName="MediaLengthInSeconds" ma:readOnly="true">
      <xsd:simpleType>
        <xsd:restriction base="dms:Unknown"/>
      </xsd:simpleType>
    </xsd:element>
    <xsd:element name="lcf76f155ced4ddcb4097134ff3c332f" ma:index="22" nillable="true" ma:taxonomy="true" ma:internalName="lcf76f155ced4ddcb4097134ff3c332f" ma:taxonomyFieldName="MediaServiceImageTags" ma:displayName="Image Tags" ma:readOnly="false" ma:fieldId="{5cf76f15-5ced-4ddc-b409-7134ff3c332f}" ma:taxonomyMulti="true" ma:sspId="7534829a-7ff8-43e7-a943-c614604eab7e" ma:termSetId="09814cd3-568e-fe90-9814-8d621ff8fb84" ma:anchorId="fba54fb3-c3e1-fe81-a776-ca4b69148c4d" ma:open="tru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be0d0980-2789-4282-bf0a-073ac92486d5" elementFormDefault="qualified">
    <xsd:import namespace="http://schemas.microsoft.com/office/2006/documentManagement/types"/>
    <xsd:import namespace="http://schemas.microsoft.com/office/infopath/2007/PartnerControls"/>
    <xsd:element name="SharedWithUsers" ma:index="1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9" nillable="true" ma:displayName="Shared With Details" ma:internalName="SharedWithDetails" ma:readOnly="true">
      <xsd:simpleType>
        <xsd:restriction base="dms:Note">
          <xsd:maxLength value="255"/>
        </xsd:restriction>
      </xsd:simpleType>
    </xsd:element>
    <xsd:element name="TaxCatchAll" ma:index="23" nillable="true" ma:displayName="Taxonomy Catch All Column" ma:hidden="true" ma:list="{ea5c7eed-1128-4f32-98f9-89e6d0fb8e2c}" ma:internalName="TaxCatchAll" ma:showField="CatchAllData" ma:web="be0d0980-2789-4282-bf0a-073ac92486d5">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3E63513B-F983-44B1-B370-5932693FC532}">
  <ds:schemaRefs>
    <ds:schemaRef ds:uri="http://purl.org/dc/terms/"/>
    <ds:schemaRef ds:uri="http://schemas.openxmlformats.org/package/2006/metadata/core-properties"/>
    <ds:schemaRef ds:uri="http://purl.org/dc/dcmitype/"/>
    <ds:schemaRef ds:uri="http://schemas.microsoft.com/office/infopath/2007/PartnerControls"/>
    <ds:schemaRef ds:uri="63b889b0-dea1-4e39-9591-07a70d89e047"/>
    <ds:schemaRef ds:uri="http://schemas.microsoft.com/office/2006/documentManagement/types"/>
    <ds:schemaRef ds:uri="http://schemas.microsoft.com/office/2006/metadata/properties"/>
    <ds:schemaRef ds:uri="be0d0980-2789-4282-bf0a-073ac92486d5"/>
    <ds:schemaRef ds:uri="http://www.w3.org/XML/1998/namespace"/>
    <ds:schemaRef ds:uri="http://purl.org/dc/elements/1.1/"/>
  </ds:schemaRefs>
</ds:datastoreItem>
</file>

<file path=customXml/itemProps2.xml><?xml version="1.0" encoding="utf-8"?>
<ds:datastoreItem xmlns:ds="http://schemas.openxmlformats.org/officeDocument/2006/customXml" ds:itemID="{5D9B07A5-3C80-471C-BA92-95F4D2C15FD0}"/>
</file>

<file path=customXml/itemProps3.xml><?xml version="1.0" encoding="utf-8"?>
<ds:datastoreItem xmlns:ds="http://schemas.openxmlformats.org/officeDocument/2006/customXml" ds:itemID="{2E4E9F85-A525-4036-8531-E857A278313A}">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otalTime>343</TotalTime>
  <Words>1689</Words>
  <Application>Microsoft Office PowerPoint</Application>
  <PresentationFormat>Widescreen</PresentationFormat>
  <Paragraphs>176</Paragraphs>
  <Slides>11</Slides>
  <Notes>11</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11</vt:i4>
      </vt:variant>
    </vt:vector>
  </HeadingPairs>
  <TitlesOfParts>
    <vt:vector size="19" baseType="lpstr">
      <vt:lpstr>Algerian</vt:lpstr>
      <vt:lpstr>Arial</vt:lpstr>
      <vt:lpstr>Calibri</vt:lpstr>
      <vt:lpstr>Calibri Light</vt:lpstr>
      <vt:lpstr>Century Schoolbook</vt:lpstr>
      <vt:lpstr>Helvetica</vt:lpstr>
      <vt:lpstr>PT Sans</vt:lpstr>
      <vt:lpstr>Office Theme</vt:lpstr>
      <vt:lpstr>PowerPoint Presentation</vt:lpstr>
      <vt:lpstr>PowerPoint Presentation</vt:lpstr>
      <vt:lpstr> </vt:lpstr>
      <vt:lpstr> </vt:lpstr>
      <vt:lpstr>Contacts</vt:lpstr>
      <vt:lpstr>Logistics</vt:lpstr>
      <vt:lpstr>PowerPoint Presentation</vt:lpstr>
      <vt:lpstr>PowerPoint Presentation</vt:lpstr>
      <vt:lpstr>PowerPoint Presentation</vt:lpstr>
      <vt:lpstr>PowerPoint Presentation</vt:lpstr>
      <vt:lpstr>SHPA Contacts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Merridith Montgomery</dc:creator>
  <cp:lastModifiedBy>David Esposito</cp:lastModifiedBy>
  <cp:revision>13</cp:revision>
  <dcterms:created xsi:type="dcterms:W3CDTF">2021-09-22T18:27:03Z</dcterms:created>
  <dcterms:modified xsi:type="dcterms:W3CDTF">2022-04-21T16:21:37Z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0x010100EFC4E6425EC95B47BB7296E7765EDCE8</vt:lpwstr>
  </property>
</Properties>
</file>